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0" r:id="rId11"/>
    <p:sldId id="278" r:id="rId12"/>
    <p:sldId id="271" r:id="rId13"/>
    <p:sldId id="272" r:id="rId14"/>
    <p:sldId id="273" r:id="rId15"/>
    <p:sldId id="265" r:id="rId16"/>
    <p:sldId id="266" r:id="rId17"/>
    <p:sldId id="267" r:id="rId18"/>
    <p:sldId id="268" r:id="rId19"/>
    <p:sldId id="269" r:id="rId20"/>
    <p:sldId id="274" r:id="rId21"/>
    <p:sldId id="275" r:id="rId22"/>
    <p:sldId id="276" r:id="rId23"/>
    <p:sldId id="277"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B0B6293-6DEB-4DF9-8AA0-9352A4976D15}" type="datetimeFigureOut">
              <a:rPr lang="ru-RU" smtClean="0"/>
              <a:t>06.10.2025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4173020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B0B6293-6DEB-4DF9-8AA0-9352A4976D15}" type="datetimeFigureOut">
              <a:rPr lang="ru-RU" smtClean="0"/>
              <a:t>06.10.2025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1105642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B0B6293-6DEB-4DF9-8AA0-9352A4976D15}" type="datetimeFigureOut">
              <a:rPr lang="ru-RU" smtClean="0"/>
              <a:t>06.10.2025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724482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B0B6293-6DEB-4DF9-8AA0-9352A4976D15}" type="datetimeFigureOut">
              <a:rPr lang="ru-RU" smtClean="0"/>
              <a:t>06.10.2025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1444805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B0B6293-6DEB-4DF9-8AA0-9352A4976D15}" type="datetimeFigureOut">
              <a:rPr lang="ru-RU" smtClean="0"/>
              <a:t>06.10.2025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3657587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B0B6293-6DEB-4DF9-8AA0-9352A4976D15}" type="datetimeFigureOut">
              <a:rPr lang="ru-RU" smtClean="0"/>
              <a:t>06.10.2025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3944665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B0B6293-6DEB-4DF9-8AA0-9352A4976D15}" type="datetimeFigureOut">
              <a:rPr lang="ru-RU" smtClean="0"/>
              <a:t>06.10.2025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945225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B0B6293-6DEB-4DF9-8AA0-9352A4976D15}" type="datetimeFigureOut">
              <a:rPr lang="ru-RU" smtClean="0"/>
              <a:t>06.10.2025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352447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B0B6293-6DEB-4DF9-8AA0-9352A4976D15}" type="datetimeFigureOut">
              <a:rPr lang="ru-RU" smtClean="0"/>
              <a:t>06.10.2025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2418902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B0B6293-6DEB-4DF9-8AA0-9352A4976D15}" type="datetimeFigureOut">
              <a:rPr lang="ru-RU" smtClean="0"/>
              <a:t>06.10.2025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1177836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B0B6293-6DEB-4DF9-8AA0-9352A4976D15}" type="datetimeFigureOut">
              <a:rPr lang="ru-RU" smtClean="0"/>
              <a:t>06.10.2025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D5FE854-E7B6-4275-A3F0-488CA5A46CFF}" type="slidenum">
              <a:rPr lang="ru-RU" smtClean="0"/>
              <a:t>‹#›</a:t>
            </a:fld>
            <a:endParaRPr lang="ru-RU"/>
          </a:p>
        </p:txBody>
      </p:sp>
    </p:spTree>
    <p:extLst>
      <p:ext uri="{BB962C8B-B14F-4D97-AF65-F5344CB8AC3E}">
        <p14:creationId xmlns:p14="http://schemas.microsoft.com/office/powerpoint/2010/main" val="308723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0B6293-6DEB-4DF9-8AA0-9352A4976D15}" type="datetimeFigureOut">
              <a:rPr lang="ru-RU" smtClean="0"/>
              <a:t>06.10.2025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FE854-E7B6-4275-A3F0-488CA5A46CFF}" type="slidenum">
              <a:rPr lang="ru-RU" smtClean="0"/>
              <a:t>‹#›</a:t>
            </a:fld>
            <a:endParaRPr lang="ru-RU"/>
          </a:p>
        </p:txBody>
      </p:sp>
    </p:spTree>
    <p:extLst>
      <p:ext uri="{BB962C8B-B14F-4D97-AF65-F5344CB8AC3E}">
        <p14:creationId xmlns:p14="http://schemas.microsoft.com/office/powerpoint/2010/main" val="465066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ion123@list.ru"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normativ.kontur.ru/document?moduleid=1&amp;documentid=441853#l84"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Picture background"/>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683" y="2169476"/>
            <a:ext cx="5554888" cy="4388077"/>
          </a:xfrm>
          <a:prstGeom prst="rect">
            <a:avLst/>
          </a:prstGeom>
          <a:noFill/>
          <a:ln>
            <a:noFill/>
          </a:ln>
        </p:spPr>
      </p:pic>
      <p:sp>
        <p:nvSpPr>
          <p:cNvPr id="2" name="Заголовок 1"/>
          <p:cNvSpPr>
            <a:spLocks noGrp="1"/>
          </p:cNvSpPr>
          <p:nvPr>
            <p:ph type="ctrTitle"/>
          </p:nvPr>
        </p:nvSpPr>
        <p:spPr>
          <a:xfrm>
            <a:off x="3335382" y="566058"/>
            <a:ext cx="8342812" cy="2673531"/>
          </a:xfrm>
        </p:spPr>
        <p:txBody>
          <a:bodyPr>
            <a:noAutofit/>
          </a:bodyPr>
          <a:lstStyle/>
          <a:p>
            <a:r>
              <a:rPr lang="ru-RU" sz="5400" dirty="0" smtClean="0">
                <a:solidFill>
                  <a:srgbClr val="C00000"/>
                </a:solidFill>
                <a:latin typeface="Times New Roman" panose="02020603050405020304" pitchFamily="18" charset="0"/>
                <a:cs typeface="Times New Roman" panose="02020603050405020304" pitchFamily="18" charset="0"/>
              </a:rPr>
              <a:t>Нормативно-правовое </a:t>
            </a:r>
            <a:r>
              <a:rPr lang="ru-RU" sz="5400" dirty="0">
                <a:solidFill>
                  <a:srgbClr val="C00000"/>
                </a:solidFill>
                <a:latin typeface="Times New Roman" panose="02020603050405020304" pitchFamily="18" charset="0"/>
                <a:cs typeface="Times New Roman" panose="02020603050405020304" pitchFamily="18" charset="0"/>
              </a:rPr>
              <a:t>обеспечение инклюзивного </a:t>
            </a:r>
            <a:r>
              <a:rPr lang="ru-RU" sz="5400" dirty="0" smtClean="0">
                <a:solidFill>
                  <a:srgbClr val="C00000"/>
                </a:solidFill>
                <a:latin typeface="Times New Roman" panose="02020603050405020304" pitchFamily="18" charset="0"/>
                <a:cs typeface="Times New Roman" panose="02020603050405020304" pitchFamily="18" charset="0"/>
              </a:rPr>
              <a:t>образования</a:t>
            </a:r>
            <a:endParaRPr lang="ru-RU" sz="5400" dirty="0">
              <a:solidFill>
                <a:srgbClr val="C0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7689668" y="5242560"/>
            <a:ext cx="4049486" cy="1071153"/>
          </a:xfrm>
        </p:spPr>
        <p:txBody>
          <a:bodyPr>
            <a:noAutofit/>
          </a:bodyPr>
          <a:lstStyle/>
          <a:p>
            <a:r>
              <a:rPr lang="ru-RU" sz="1600" dirty="0" smtClean="0">
                <a:latin typeface="Times New Roman" panose="02020603050405020304" pitchFamily="18" charset="0"/>
                <a:cs typeface="Times New Roman" panose="02020603050405020304" pitchFamily="18" charset="0"/>
              </a:rPr>
              <a:t>Васильева Татьяна Вячеславовна</a:t>
            </a:r>
          </a:p>
          <a:p>
            <a:r>
              <a:rPr lang="ru-RU" sz="1600" dirty="0" smtClean="0">
                <a:latin typeface="Times New Roman" panose="02020603050405020304" pitchFamily="18" charset="0"/>
                <a:cs typeface="Times New Roman" panose="02020603050405020304" pitchFamily="18" charset="0"/>
              </a:rPr>
              <a:t>ГАПОУ «Казанский строительный колледж»</a:t>
            </a:r>
          </a:p>
          <a:p>
            <a:r>
              <a:rPr lang="en-US" sz="1600" dirty="0" smtClean="0">
                <a:latin typeface="Times New Roman" panose="02020603050405020304" pitchFamily="18" charset="0"/>
                <a:cs typeface="Times New Roman" panose="02020603050405020304" pitchFamily="18" charset="0"/>
                <a:hlinkClick r:id="rId3"/>
              </a:rPr>
              <a:t>pion123@list.ru</a:t>
            </a:r>
            <a:r>
              <a:rPr lang="en-US" sz="1600" dirty="0" smtClean="0">
                <a:latin typeface="Times New Roman" panose="02020603050405020304" pitchFamily="18" charset="0"/>
                <a:cs typeface="Times New Roman" panose="02020603050405020304" pitchFamily="18" charset="0"/>
              </a:rPr>
              <a:t> </a:t>
            </a:r>
          </a:p>
          <a:p>
            <a:r>
              <a:rPr lang="en-US" sz="1600" dirty="0" smtClean="0">
                <a:latin typeface="Times New Roman" panose="02020603050405020304" pitchFamily="18" charset="0"/>
                <a:cs typeface="Times New Roman" panose="02020603050405020304" pitchFamily="18" charset="0"/>
              </a:rPr>
              <a:t>89600451285</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3755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55402" y="365125"/>
            <a:ext cx="9598397" cy="1325563"/>
          </a:xfrm>
        </p:spPr>
        <p:txBody>
          <a:bodyPr>
            <a:norm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Федеральный закон от 29.12.2012 N 273-ФЗ </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(ред. от 23.05.2025) </a:t>
            </a:r>
            <a:br>
              <a:rPr lang="ru-RU" sz="2800" b="1" dirty="0" smtClean="0">
                <a:solidFill>
                  <a:srgbClr val="FF0000"/>
                </a:solidFill>
                <a:latin typeface="Times New Roman" panose="02020603050405020304" pitchFamily="18" charset="0"/>
                <a:cs typeface="Times New Roman" panose="02020603050405020304" pitchFamily="18" charset="0"/>
              </a:rPr>
            </a:br>
            <a:r>
              <a:rPr lang="ru-RU" sz="2800" b="1" dirty="0" smtClean="0">
                <a:solidFill>
                  <a:srgbClr val="FF0000"/>
                </a:solidFill>
                <a:latin typeface="Times New Roman" panose="02020603050405020304" pitchFamily="18" charset="0"/>
                <a:cs typeface="Times New Roman" panose="02020603050405020304" pitchFamily="18" charset="0"/>
              </a:rPr>
              <a:t>"Об образовании в Российской Федерации" </a:t>
            </a:r>
            <a:endParaRPr lang="ru-RU" sz="2800" b="1"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216166" y="2136883"/>
            <a:ext cx="8492358" cy="4040079"/>
          </a:xfrm>
        </p:spPr>
        <p:txBody>
          <a:bodyPr>
            <a:normAutofit fontScale="92500"/>
          </a:bodyPr>
          <a:lstStyle/>
          <a:p>
            <a:pPr marL="0" indent="0" algn="just">
              <a:buNone/>
            </a:pPr>
            <a:r>
              <a:rPr lang="ru-RU" sz="1600" b="1" dirty="0" smtClean="0">
                <a:solidFill>
                  <a:srgbClr val="FF0000"/>
                </a:solidFill>
                <a:latin typeface="Times New Roman" panose="02020603050405020304" pitchFamily="18" charset="0"/>
                <a:cs typeface="Times New Roman" panose="02020603050405020304" pitchFamily="18" charset="0"/>
              </a:rPr>
              <a:t>СТАТЬЯ 2. </a:t>
            </a:r>
            <a:r>
              <a:rPr lang="ru-RU" sz="1600" b="1" dirty="0" smtClean="0">
                <a:solidFill>
                  <a:srgbClr val="7030A0"/>
                </a:solidFill>
                <a:latin typeface="Times New Roman" panose="02020603050405020304" pitchFamily="18" charset="0"/>
                <a:cs typeface="Times New Roman" panose="02020603050405020304" pitchFamily="18" charset="0"/>
              </a:rPr>
              <a:t>ОСНОВНЫЕ ПОНЯТИЯ, ИСПОЛЬЗУЕМЫЕ В НАСТОЯЩЕМ ФЕДЕРАЛЬНОМ ЗАКОНЕ </a:t>
            </a:r>
          </a:p>
          <a:p>
            <a:pPr marL="0" indent="0" algn="just">
              <a:buNone/>
            </a:pPr>
            <a:r>
              <a:rPr lang="ru-RU" sz="2000" dirty="0" smtClean="0">
                <a:latin typeface="Times New Roman" panose="02020603050405020304" pitchFamily="18" charset="0"/>
                <a:cs typeface="Times New Roman" panose="02020603050405020304" pitchFamily="18" charset="0"/>
              </a:rPr>
              <a:t>-16) обучающийся с ограниченными возможностями здоровья - физическое лицо, имеющее недостатки в физическом и (или) психологическом развитии, подтвержденные психолого-медико-педагогической комиссией и препятствующие получению образования без создания специальных условий; </a:t>
            </a:r>
          </a:p>
          <a:p>
            <a:pPr marL="0" indent="0" algn="just">
              <a:buNone/>
            </a:pPr>
            <a:r>
              <a:rPr lang="ru-RU" sz="2000" dirty="0" smtClean="0">
                <a:latin typeface="Times New Roman" panose="02020603050405020304" pitchFamily="18" charset="0"/>
                <a:cs typeface="Times New Roman" panose="02020603050405020304" pitchFamily="18" charset="0"/>
              </a:rPr>
              <a:t>-27) инклюзивное образование - обеспечение равного доступа к образованию для всех обучающихся с учетом разнообразия особых образовательных потребностей и индивидуальных возможностей; </a:t>
            </a:r>
          </a:p>
          <a:p>
            <a:pPr marL="0" indent="0" algn="just">
              <a:buNone/>
            </a:pPr>
            <a:r>
              <a:rPr lang="ru-RU" sz="2000" dirty="0" smtClean="0">
                <a:latin typeface="Times New Roman" panose="02020603050405020304" pitchFamily="18" charset="0"/>
                <a:cs typeface="Times New Roman" panose="02020603050405020304" pitchFamily="18" charset="0"/>
              </a:rPr>
              <a:t>-28) адаптированная образовательная программа - образовательная программа, адаптированная для обучения лиц с ограниченными возможностями здоровья с учетом особенностей их психофизического развития, индивидуальных возможностей и при необходимости обеспечивающая коррекцию нарушений развития и социальную адаптацию указанных лиц; </a:t>
            </a:r>
            <a:endParaRPr lang="ru-RU" sz="2000" dirty="0">
              <a:latin typeface="Times New Roman" panose="02020603050405020304" pitchFamily="18" charset="0"/>
              <a:cs typeface="Times New Roman" panose="02020603050405020304" pitchFamily="18" charset="0"/>
            </a:endParaRPr>
          </a:p>
        </p:txBody>
      </p:sp>
      <p:pic>
        <p:nvPicPr>
          <p:cNvPr id="4" name="Рисунок 3" descr="Picture background"/>
          <p:cNvPicPr/>
          <p:nvPr/>
        </p:nvPicPr>
        <p:blipFill rotWithShape="1">
          <a:blip r:embed="rId2">
            <a:extLst>
              <a:ext uri="{28A0092B-C50C-407E-A947-70E740481C1C}">
                <a14:useLocalDpi xmlns:a14="http://schemas.microsoft.com/office/drawing/2010/main" val="0"/>
              </a:ext>
            </a:extLst>
          </a:blip>
          <a:srcRect l="28542" r="29287"/>
          <a:stretch/>
        </p:blipFill>
        <p:spPr bwMode="auto">
          <a:xfrm>
            <a:off x="241562" y="777766"/>
            <a:ext cx="2627762" cy="395517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92446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a:solidFill>
                  <a:srgbClr val="FF0000"/>
                </a:solidFill>
                <a:latin typeface="Times New Roman" panose="02020603050405020304" pitchFamily="18" charset="0"/>
                <a:cs typeface="Times New Roman" panose="02020603050405020304" pitchFamily="18" charset="0"/>
              </a:rPr>
              <a:t>Федеральный закон от 29.12.2012 N 273-ФЗ (ред. от 23.05.2025) "Об образовании в Российской Федерации"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863634" y="2516777"/>
            <a:ext cx="8334103" cy="3660186"/>
          </a:xfrm>
        </p:spPr>
        <p:txBody>
          <a:bodyPr>
            <a:normAutofit/>
          </a:bodyPr>
          <a:lstStyle/>
          <a:p>
            <a:pPr marL="0" indent="0">
              <a:buNone/>
            </a:pPr>
            <a:r>
              <a:rPr lang="ru-RU" sz="1600" dirty="0" smtClean="0">
                <a:solidFill>
                  <a:srgbClr val="FF0000"/>
                </a:solidFill>
                <a:latin typeface="Times New Roman" panose="02020603050405020304" pitchFamily="18" charset="0"/>
                <a:cs typeface="Times New Roman" panose="02020603050405020304" pitchFamily="18" charset="0"/>
              </a:rPr>
              <a:t>СТАТЬЯ 5. </a:t>
            </a:r>
            <a:r>
              <a:rPr lang="ru-RU" sz="1600" dirty="0" smtClean="0">
                <a:solidFill>
                  <a:srgbClr val="7030A0"/>
                </a:solidFill>
                <a:latin typeface="Times New Roman" panose="02020603050405020304" pitchFamily="18" charset="0"/>
                <a:cs typeface="Times New Roman" panose="02020603050405020304" pitchFamily="18" charset="0"/>
              </a:rPr>
              <a:t>ПРАВО НА ОБРАЗОВАНИЕ. ГОСУДАРСТВЕННЫЕ ГАРАНТИИ РЕАЛИЗАЦИИ ПРАВА НА ОБРАЗОВАНИЕ В РОССИЙСКОЙ ФЕДЕРАЦИИ </a:t>
            </a:r>
          </a:p>
          <a:p>
            <a:pPr marL="0" indent="0">
              <a:buNone/>
            </a:pPr>
            <a:r>
              <a:rPr lang="ru-RU" sz="2000" dirty="0" smtClean="0">
                <a:latin typeface="Times New Roman" panose="02020603050405020304" pitchFamily="18" charset="0"/>
                <a:cs typeface="Times New Roman" panose="02020603050405020304" pitchFamily="18" charset="0"/>
              </a:rPr>
              <a:t>-1. В Российской Федерации гарантируется право каждого человека на образование.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9187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Федеральный закон от 29.12.2012 N 273-ФЗ (ред. от 23.05.2025) "Об образовании в Российской Федерации"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lgn="just">
              <a:buNone/>
            </a:pPr>
            <a:r>
              <a:rPr lang="ru-RU" sz="1600" dirty="0" smtClean="0">
                <a:solidFill>
                  <a:srgbClr val="FF0000"/>
                </a:solidFill>
                <a:latin typeface="Times New Roman" panose="02020603050405020304" pitchFamily="18" charset="0"/>
                <a:cs typeface="Times New Roman" panose="02020603050405020304" pitchFamily="18" charset="0"/>
              </a:rPr>
              <a:t>СТАТЬЯ 15. </a:t>
            </a:r>
            <a:r>
              <a:rPr lang="ru-RU" sz="1600" dirty="0" smtClean="0">
                <a:solidFill>
                  <a:srgbClr val="7030A0"/>
                </a:solidFill>
                <a:latin typeface="Times New Roman" panose="02020603050405020304" pitchFamily="18" charset="0"/>
                <a:cs typeface="Times New Roman" panose="02020603050405020304" pitchFamily="18" charset="0"/>
              </a:rPr>
              <a:t>СЕТЕВАЯ ФОРМА РЕАЛИЗАЦИИ ОБРАЗОВАТЕЛЬНЫХ ПРОГРАММ </a:t>
            </a:r>
          </a:p>
          <a:p>
            <a:pPr marL="0" indent="0" algn="just">
              <a:buNone/>
            </a:pPr>
            <a:r>
              <a:rPr lang="ru-RU" sz="2000" dirty="0" smtClean="0">
                <a:latin typeface="Times New Roman" panose="02020603050405020304" pitchFamily="18" charset="0"/>
                <a:cs typeface="Times New Roman" panose="02020603050405020304" pitchFamily="18" charset="0"/>
              </a:rPr>
              <a:t>-1. Сетевая форма реализации образовательных программ обеспечивает возможность освоения обучающимся образовательной программы и (или) отдельных учебных предметов, курсов, дисциплин (модулей), практики, иных компонентов, предусмотренных образовательными программами (в том числе различных вида, уровня и (или) направленности), с использованием ресурсов нескольких организаций, осуществляющих образовательную деятельность, включая иностранные, а также при необходимости с использованием ресурсов иных организаций. В реализации образовательных программ и (или) отдельных учебных предметов, курсов, дисциплин (модулей), практики, иных компонентов, предусмотренных образовательными программами (в том числе различных вида, уровня и (или) направленности), с использованием сетевой формы реализации образовательных программ наряду с организациями, осуществляющими образовательную деятельность, также могут участвовать научные организации, медицинские организации, организации культуры, физкультурно-спортивные и иные организации, обладающие ресурсами, необходимыми для осуществления образовательной деятельности по соответствующей образовательной программе.</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231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Федеральный закон от 29.12.2012 N 273-ФЗ (ред. от 23.05.2025) "Об образовании в Российской Федерации"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550126" y="2098765"/>
            <a:ext cx="9283337" cy="4078197"/>
          </a:xfrm>
        </p:spPr>
        <p:txBody>
          <a:bodyPr>
            <a:normAutofit/>
          </a:bodyPr>
          <a:lstStyle/>
          <a:p>
            <a:pPr marL="0" indent="0" algn="just">
              <a:buNone/>
            </a:pPr>
            <a:r>
              <a:rPr lang="ru-RU" sz="1600" dirty="0" smtClean="0">
                <a:solidFill>
                  <a:srgbClr val="FF0000"/>
                </a:solidFill>
                <a:latin typeface="Times New Roman" panose="02020603050405020304" pitchFamily="18" charset="0"/>
                <a:cs typeface="Times New Roman" panose="02020603050405020304" pitchFamily="18" charset="0"/>
              </a:rPr>
              <a:t>СТАТЬЯ 55. </a:t>
            </a:r>
            <a:r>
              <a:rPr lang="ru-RU" sz="1600" dirty="0" smtClean="0">
                <a:solidFill>
                  <a:srgbClr val="7030A0"/>
                </a:solidFill>
                <a:latin typeface="Times New Roman" panose="02020603050405020304" pitchFamily="18" charset="0"/>
                <a:cs typeface="Times New Roman" panose="02020603050405020304" pitchFamily="18" charset="0"/>
              </a:rPr>
              <a:t>ОБЩИЕ ТРЕБОВАНИЯ К ПРИЕМУ НА ОБУЧЕНИЕ В ОРГАНИЗАЦИЮ, ОСУЩЕСТВЛЯЮЩУЮ ОБРАЗОВАТЕЛЬНУЮ ДЕЯТЕЛЬНОСТЬ </a:t>
            </a:r>
          </a:p>
          <a:p>
            <a:pPr marL="0" indent="0" algn="just">
              <a:buNone/>
            </a:pPr>
            <a:r>
              <a:rPr lang="ru-RU" sz="2000" dirty="0" smtClean="0">
                <a:latin typeface="Times New Roman" panose="02020603050405020304" pitchFamily="18" charset="0"/>
                <a:cs typeface="Times New Roman" panose="02020603050405020304" pitchFamily="18" charset="0"/>
              </a:rPr>
              <a:t>-3. Прием на обучение по основным общеобразовательным программам и образовательным программам среднего профессионального образования за счет бюджетных ассигнований федерального бюджета, бюджетов субъектов Российской Федерации и местных бюджетов проводится на общедоступной основе, если иное не предусмотрено настоящим Федеральным законом. Дети с ограниченными возможностями здоровья принимаются на обучение по адаптированной основной общеобразовательной программе только с согласия родителей (законных представителей) и на основании рекомендаций психолого-медико-педагогической комиссии.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4998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Федеральный закон от 29.12.2012 N 273-ФЗ (ред. от 23.05.2025) "Об образовании в Российской Федерации"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75657" y="1825625"/>
            <a:ext cx="9945190" cy="4351338"/>
          </a:xfrm>
        </p:spPr>
        <p:txBody>
          <a:bodyPr>
            <a:normAutofit/>
          </a:bodyPr>
          <a:lstStyle/>
          <a:p>
            <a:pPr marL="0" indent="0" algn="just">
              <a:buNone/>
            </a:pPr>
            <a:r>
              <a:rPr lang="ru-RU" sz="1600" dirty="0" smtClean="0">
                <a:solidFill>
                  <a:srgbClr val="FF0000"/>
                </a:solidFill>
                <a:latin typeface="Times New Roman" panose="02020603050405020304" pitchFamily="18" charset="0"/>
                <a:cs typeface="Times New Roman" panose="02020603050405020304" pitchFamily="18" charset="0"/>
              </a:rPr>
              <a:t>СТАТЬЯ 79. </a:t>
            </a:r>
            <a:r>
              <a:rPr lang="ru-RU" sz="1600" dirty="0" smtClean="0">
                <a:solidFill>
                  <a:srgbClr val="7030A0"/>
                </a:solidFill>
                <a:latin typeface="Times New Roman" panose="02020603050405020304" pitchFamily="18" charset="0"/>
                <a:cs typeface="Times New Roman" panose="02020603050405020304" pitchFamily="18" charset="0"/>
              </a:rPr>
              <a:t>ОРГАНИЗАЦИЯ ПОЛУЧЕНИЯ ОБРАЗОВАНИЯ ОБУЧАЮЩИМИСЯ С ОГРАНИЧЕННЫМИ ВОЗМОЖНОСТЯМИ ЗДОРОВЬЯ, ИНВАЛИДАМИ (ДЕТЬМИ-ИНВАЛИДАМИ) (В РЕД. ФЕДЕРАЛЬНОГО ЗАКОНА ОТ 08.08.2024 N 315-ФЗ) </a:t>
            </a:r>
          </a:p>
          <a:p>
            <a:pPr marL="0" indent="0" algn="just">
              <a:buNone/>
            </a:pPr>
            <a:r>
              <a:rPr lang="ru-RU" sz="2000" dirty="0" smtClean="0">
                <a:latin typeface="Times New Roman" panose="02020603050405020304" pitchFamily="18" charset="0"/>
                <a:cs typeface="Times New Roman" panose="02020603050405020304" pitchFamily="18" charset="0"/>
              </a:rPr>
              <a:t>-1. Условия организации обучения и воспитания обучающихся с ограниченными возможностями здоровья, инвалидов (детей-инвалидов) определяются в рекомендациях психолого-медико-педагогической комиссии, а для инвалидов (детей-инвалидов) также в соответствии с индивидуальной программой реабилитации и </a:t>
            </a:r>
            <a:r>
              <a:rPr lang="ru-RU" sz="2000" dirty="0" err="1" smtClean="0">
                <a:latin typeface="Times New Roman" panose="02020603050405020304" pitchFamily="18" charset="0"/>
                <a:cs typeface="Times New Roman" panose="02020603050405020304" pitchFamily="18" charset="0"/>
              </a:rPr>
              <a:t>абилитации</a:t>
            </a:r>
            <a:r>
              <a:rPr lang="ru-RU" sz="2000" dirty="0" smtClean="0">
                <a:latin typeface="Times New Roman" panose="02020603050405020304" pitchFamily="18" charset="0"/>
                <a:cs typeface="Times New Roman" panose="02020603050405020304" pitchFamily="18" charset="0"/>
              </a:rPr>
              <a:t> инвалида (ребенка-инвалида). (часть 1 в ред. Федерального закона от 08.08.2024 N 315-ФЗ) 2. Общее образование обучающихся с ограниченными возможностями здоровья, инвалидов (детей инвалидов) осуществляется в организациях, осуществляющих образовательную деятельность по адаптированным основным общеобразовательным программам, в соответствии с рекомендациями психолого-медико-педагогической комиссии. В таких организациях создаются специальные условия для получения образования указанными обучающимися. (в ред. Федерального закона от 08.08.2024 N 315-ФЗ)</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5919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Федеральный закон от 29.12.2012 N 273-ФЗ (ред. от 23.05.2025) "Об образовании в Российской Федерации"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01782" y="1799499"/>
            <a:ext cx="9910355" cy="4351338"/>
          </a:xfrm>
        </p:spPr>
        <p:txBody>
          <a:bodyPr>
            <a:noAutofit/>
          </a:bodyPr>
          <a:lstStyle/>
          <a:p>
            <a:pPr marL="0" indent="0" algn="just">
              <a:buNone/>
            </a:pPr>
            <a:r>
              <a:rPr lang="ru-RU" sz="1600" dirty="0" smtClean="0">
                <a:solidFill>
                  <a:srgbClr val="FF0000"/>
                </a:solidFill>
                <a:latin typeface="Times New Roman" panose="02020603050405020304" pitchFamily="18" charset="0"/>
                <a:cs typeface="Times New Roman" panose="02020603050405020304" pitchFamily="18" charset="0"/>
              </a:rPr>
              <a:t>СТАТЬЯ 79. </a:t>
            </a:r>
            <a:r>
              <a:rPr lang="ru-RU" sz="1600" dirty="0" smtClean="0">
                <a:solidFill>
                  <a:srgbClr val="7030A0"/>
                </a:solidFill>
                <a:latin typeface="Times New Roman" panose="02020603050405020304" pitchFamily="18" charset="0"/>
                <a:cs typeface="Times New Roman" panose="02020603050405020304" pitchFamily="18" charset="0"/>
              </a:rPr>
              <a:t>ОРГАНИЗАЦИЯ ПОЛУЧЕНИЯ ОБРАЗОВАНИЯ ОБУЧАЮЩИМИСЯ С ОГРАНИЧЕННЫМИ ВОЗМОЖНОСТЯМИ ЗДОРОВЬЯ, ИНВАЛИДАМИ (ДЕТЬМИ-ИНВАЛИДАМИ) (В РЕД. ФЕДЕРАЛЬНОГО ЗАКОНА ОТ 08.08.2024 N 315-ФЗ) </a:t>
            </a:r>
          </a:p>
          <a:p>
            <a:pPr marL="0" indent="0" algn="just">
              <a:buNone/>
            </a:pPr>
            <a:r>
              <a:rPr lang="ru-RU" sz="1600" dirty="0" smtClean="0">
                <a:latin typeface="Times New Roman" panose="02020603050405020304" pitchFamily="18" charset="0"/>
                <a:cs typeface="Times New Roman" panose="02020603050405020304" pitchFamily="18" charset="0"/>
              </a:rPr>
              <a:t>3. Под специальными условиями для получения образования обучающимися с ограниченными возможностями здоровья, инвалидами (детьми-инвалидами) в настоящем Федеральном законе понимаются: </a:t>
            </a:r>
          </a:p>
          <a:p>
            <a:pPr marL="0" indent="0" algn="just">
              <a:buNone/>
            </a:pPr>
            <a:r>
              <a:rPr lang="ru-RU" sz="1400" dirty="0" smtClean="0">
                <a:latin typeface="Times New Roman" panose="02020603050405020304" pitchFamily="18" charset="0"/>
                <a:cs typeface="Times New Roman" panose="02020603050405020304" pitchFamily="18" charset="0"/>
              </a:rPr>
              <a:t>1)условия обучения, воспитания и развития, обеспечивающие адаптацию содержания образования и включающие в себя использование адаптированных образовательных программ, методов и средств обучения и воспитания, учитывающих особенности психофизического развития таких обучающихся и состояние их здоровья; </a:t>
            </a:r>
          </a:p>
          <a:p>
            <a:pPr marL="0" indent="0" algn="just">
              <a:buNone/>
            </a:pPr>
            <a:r>
              <a:rPr lang="ru-RU" sz="1400" dirty="0" smtClean="0">
                <a:latin typeface="Times New Roman" panose="02020603050405020304" pitchFamily="18" charset="0"/>
                <a:cs typeface="Times New Roman" panose="02020603050405020304" pitchFamily="18" charset="0"/>
              </a:rPr>
              <a:t>2) проведение групповых и индивидуальных коррекционных занятий; </a:t>
            </a:r>
          </a:p>
          <a:p>
            <a:pPr marL="0" indent="0" algn="just">
              <a:buNone/>
            </a:pPr>
            <a:r>
              <a:rPr lang="ru-RU" sz="1400" dirty="0" smtClean="0">
                <a:latin typeface="Times New Roman" panose="02020603050405020304" pitchFamily="18" charset="0"/>
                <a:cs typeface="Times New Roman" panose="02020603050405020304" pitchFamily="18" charset="0"/>
              </a:rPr>
              <a:t>3) обеспечение специальными учебниками, учебными пособиями и дидактическими материалами, специальными техническими средствами обучения коллективного и индивидуального пользования; </a:t>
            </a:r>
          </a:p>
          <a:p>
            <a:pPr marL="0" indent="0" algn="just">
              <a:buNone/>
            </a:pPr>
            <a:r>
              <a:rPr lang="ru-RU" sz="1400" dirty="0" smtClean="0">
                <a:latin typeface="Times New Roman" panose="02020603050405020304" pitchFamily="18" charset="0"/>
                <a:cs typeface="Times New Roman" panose="02020603050405020304" pitchFamily="18" charset="0"/>
              </a:rPr>
              <a:t>4) обеспечение предоставления услуг ассистента (помощника), оказывающего необходимую техническую помощь, переводчика русского жестового языка (</a:t>
            </a:r>
            <a:r>
              <a:rPr lang="ru-RU" sz="1400" dirty="0" err="1" smtClean="0">
                <a:latin typeface="Times New Roman" panose="02020603050405020304" pitchFamily="18" charset="0"/>
                <a:cs typeface="Times New Roman" panose="02020603050405020304" pitchFamily="18" charset="0"/>
              </a:rPr>
              <a:t>сурдопереводчика</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тифлосурдопереводчика</a:t>
            </a:r>
            <a:r>
              <a:rPr lang="ru-RU" sz="1400" dirty="0" smtClean="0">
                <a:latin typeface="Times New Roman" panose="02020603050405020304" pitchFamily="18" charset="0"/>
                <a:cs typeface="Times New Roman" panose="02020603050405020304" pitchFamily="18" charset="0"/>
              </a:rPr>
              <a:t>), а также педагогических работников в соответствии с рекомендациями психолого-медико-педагогической комиссии; </a:t>
            </a:r>
          </a:p>
          <a:p>
            <a:pPr marL="0" indent="0" algn="just">
              <a:buNone/>
            </a:pPr>
            <a:r>
              <a:rPr lang="ru-RU" sz="1400" dirty="0" smtClean="0">
                <a:latin typeface="Times New Roman" panose="02020603050405020304" pitchFamily="18" charset="0"/>
                <a:cs typeface="Times New Roman" panose="02020603050405020304" pitchFamily="18" charset="0"/>
              </a:rPr>
              <a:t>5) обеспечение доступа в здания и помещения организаций, осуществляющих образовательную деятельность; 6) другие условия, без которых освоение образовательных программ обучающимися с ограниченными возможностями здоровья, инвалидами (детьми-инвалидами) невозможно или затруднено. (часть 3 в ред. Федерального закона от 08.08.2024 N 315-ФЗ)</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9654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Федеральный закон от 29.12.2012 N 273-ФЗ (ред. от 23.05.2025) "Об образовании в Российской Федерации"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384662" y="1825625"/>
            <a:ext cx="9474927" cy="4351338"/>
          </a:xfrm>
        </p:spPr>
        <p:txBody>
          <a:bodyPr/>
          <a:lstStyle/>
          <a:p>
            <a:pPr marL="0" indent="0" algn="just">
              <a:buNone/>
            </a:pPr>
            <a:r>
              <a:rPr lang="ru-RU" sz="1600" dirty="0" smtClean="0">
                <a:solidFill>
                  <a:srgbClr val="FF0000"/>
                </a:solidFill>
                <a:latin typeface="Times New Roman" panose="02020603050405020304" pitchFamily="18" charset="0"/>
                <a:cs typeface="Times New Roman" panose="02020603050405020304" pitchFamily="18" charset="0"/>
              </a:rPr>
              <a:t>СТАТЬЯ 79. </a:t>
            </a:r>
            <a:r>
              <a:rPr lang="ru-RU" sz="1600" dirty="0" smtClean="0">
                <a:solidFill>
                  <a:srgbClr val="7030A0"/>
                </a:solidFill>
                <a:latin typeface="Times New Roman" panose="02020603050405020304" pitchFamily="18" charset="0"/>
                <a:cs typeface="Times New Roman" panose="02020603050405020304" pitchFamily="18" charset="0"/>
              </a:rPr>
              <a:t>ОРГАНИЗАЦИЯ ПОЛУЧЕНИЯ ОБРАЗОВАНИЯ ОБУЧАЮЩИМИСЯ С ОГРАНИЧЕННЫМИ ВОЗМОЖНОСТЯМИ ЗДОРОВЬЯ, ИНВАЛИДАМИ (ДЕТЬМИ-ИНВАЛИДАМИ) (В РЕД. ФЕДЕРАЛЬНОГО ЗАКОНА ОТ 08.08.2024 N 315-ФЗ) </a:t>
            </a:r>
          </a:p>
          <a:p>
            <a:pPr marL="0" indent="0" algn="just">
              <a:buNone/>
            </a:pPr>
            <a:r>
              <a:rPr lang="ru-RU" sz="2000" dirty="0" smtClean="0">
                <a:latin typeface="Times New Roman" panose="02020603050405020304" pitchFamily="18" charset="0"/>
                <a:cs typeface="Times New Roman" panose="02020603050405020304" pitchFamily="18" charset="0"/>
              </a:rPr>
              <a:t>- 4. Образование обучающихся с ограниченными возможностями здоровья может быть организовано как совместно с другими обучающимися, так и в отдельных классах, группах или в отдельных организациях, осуществляющих образовательную деятельность.</a:t>
            </a:r>
          </a:p>
          <a:p>
            <a:endParaRPr lang="ru-RU" dirty="0" smtClean="0"/>
          </a:p>
          <a:p>
            <a:endParaRPr lang="ru-RU" dirty="0"/>
          </a:p>
        </p:txBody>
      </p:sp>
    </p:spTree>
    <p:extLst>
      <p:ext uri="{BB962C8B-B14F-4D97-AF65-F5344CB8AC3E}">
        <p14:creationId xmlns:p14="http://schemas.microsoft.com/office/powerpoint/2010/main" val="2362032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FF0000"/>
                </a:solidFill>
                <a:latin typeface="Times New Roman" panose="02020603050405020304" pitchFamily="18" charset="0"/>
                <a:cs typeface="Times New Roman" panose="02020603050405020304" pitchFamily="18" charset="0"/>
              </a:rPr>
              <a:t>Федеральный закон от 29.12.2012 N 273-ФЗ (ред. от 23.05.2025) "Об образовании в Российской Федерации" </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71450" y="1825625"/>
            <a:ext cx="9683933" cy="4351338"/>
          </a:xfrm>
        </p:spPr>
        <p:txBody>
          <a:bodyPr>
            <a:normAutofit lnSpcReduction="10000"/>
          </a:bodyPr>
          <a:lstStyle/>
          <a:p>
            <a:pPr marL="0" indent="0" algn="just">
              <a:buNone/>
            </a:pPr>
            <a:r>
              <a:rPr lang="ru-RU" sz="1600" dirty="0" smtClean="0">
                <a:solidFill>
                  <a:srgbClr val="FF0000"/>
                </a:solidFill>
                <a:latin typeface="Times New Roman" panose="02020603050405020304" pitchFamily="18" charset="0"/>
                <a:cs typeface="Times New Roman" panose="02020603050405020304" pitchFamily="18" charset="0"/>
              </a:rPr>
              <a:t>СТАТЬЯ 79. </a:t>
            </a:r>
            <a:r>
              <a:rPr lang="ru-RU" sz="1600" dirty="0" smtClean="0">
                <a:solidFill>
                  <a:srgbClr val="7030A0"/>
                </a:solidFill>
                <a:latin typeface="Times New Roman" panose="02020603050405020304" pitchFamily="18" charset="0"/>
                <a:cs typeface="Times New Roman" panose="02020603050405020304" pitchFamily="18" charset="0"/>
              </a:rPr>
              <a:t>ОРГАНИЗАЦИЯ ПОЛУЧЕНИЯ ОБРАЗОВАНИЯ ОБУЧАЮЩИМИСЯ С ОГРАНИЧЕННЫМИ ВОЗМОЖНОСТЯМИ ЗДОРОВЬЯ, ИНВАЛИДАМИ (ДЕТЬМИ-ИНВАЛИДАМИ) (В РЕД. ФЕДЕРАЛЬНОГО ЗАКОНА ОТ 08.08.2024 N 315-ФЗ) </a:t>
            </a:r>
          </a:p>
          <a:p>
            <a:pPr marL="0" indent="0" algn="just">
              <a:buNone/>
            </a:pPr>
            <a:r>
              <a:rPr lang="ru-RU" sz="2000" dirty="0" smtClean="0">
                <a:latin typeface="Times New Roman" panose="02020603050405020304" pitchFamily="18" charset="0"/>
                <a:cs typeface="Times New Roman" panose="02020603050405020304" pitchFamily="18" charset="0"/>
              </a:rPr>
              <a:t>11. Обеспечение обучающихся с ограниченными возможностями здоровья, инвалидов (детей инвалидов) бесплатными специальными учебниками, учебными пособиями и дидактическими материалами, специальными техническими средствами обучения коллективного и индивидуального пользования, предоставление услуг ассистентов (помощников), оказывающих необходимую техническую помощь, переводчиков русского жестового языка (сурдопереводчиков, тифлосурдопереводчиков), а также педагогических работников в соответствии с рекомендациями психолого-медико-педагогической комиссии являются расходными обязательствами субъекта Российской Федерации в отношении таких обучающихся, за исключением обучающихся за счет бюджетных ассигнований федерального бюджета. Для обучающихся за счет бюджетных ассигнований федерального бюджета обеспечение указанных специальных условий является расходным обязательством Российской Федерации. (часть 11 в ред. Федерального закона от 08.08.2024 N 315-ФЗ)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2514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000" dirty="0">
                <a:solidFill>
                  <a:srgbClr val="FF0000"/>
                </a:solidFill>
                <a:latin typeface="Times New Roman" panose="02020603050405020304" pitchFamily="18" charset="0"/>
                <a:cs typeface="Times New Roman" panose="02020603050405020304" pitchFamily="18" charset="0"/>
              </a:rPr>
              <a:t>Приказ Минобрнауки России от 30.08.2013 № 1015 </a:t>
            </a:r>
            <a:r>
              <a:rPr lang="ru-RU" sz="2000" dirty="0" smtClean="0">
                <a:solidFill>
                  <a:srgbClr val="FF0000"/>
                </a:solidFill>
                <a:latin typeface="Times New Roman" panose="02020603050405020304" pitchFamily="18" charset="0"/>
                <a:cs typeface="Times New Roman" panose="02020603050405020304" pitchFamily="18" charset="0"/>
              </a:rPr>
              <a:t/>
            </a:r>
            <a:br>
              <a:rPr lang="ru-RU" sz="2000" dirty="0" smtClean="0">
                <a:solidFill>
                  <a:srgbClr val="FF0000"/>
                </a:solidFill>
                <a:latin typeface="Times New Roman" panose="02020603050405020304" pitchFamily="18" charset="0"/>
                <a:cs typeface="Times New Roman" panose="02020603050405020304" pitchFamily="18" charset="0"/>
              </a:rPr>
            </a:br>
            <a:r>
              <a:rPr lang="ru-RU" sz="2000" dirty="0" smtClean="0">
                <a:solidFill>
                  <a:srgbClr val="FF0000"/>
                </a:solidFill>
                <a:latin typeface="Times New Roman" panose="02020603050405020304" pitchFamily="18" charset="0"/>
                <a:cs typeface="Times New Roman" panose="02020603050405020304" pitchFamily="18" charset="0"/>
              </a:rPr>
              <a:t>"</a:t>
            </a:r>
            <a:r>
              <a:rPr lang="ru-RU" sz="2000" dirty="0">
                <a:solidFill>
                  <a:srgbClr val="FF0000"/>
                </a:solidFill>
                <a:latin typeface="Times New Roman" panose="02020603050405020304" pitchFamily="18" charset="0"/>
                <a:cs typeface="Times New Roman" panose="02020603050405020304" pitchFamily="18" charset="0"/>
              </a:rPr>
              <a:t>Об утверждении Порядка организации и осуществления образовательной деятельности по основным общеобразовательным программам - образовательным программам начального общего, основного общего и среднего общего образования" (Зарегистрировано в Минюсте России 01.10.2013 № 30067)</a:t>
            </a:r>
          </a:p>
        </p:txBody>
      </p:sp>
      <p:sp>
        <p:nvSpPr>
          <p:cNvPr id="3" name="Объект 2"/>
          <p:cNvSpPr>
            <a:spLocks noGrp="1"/>
          </p:cNvSpPr>
          <p:nvPr>
            <p:ph idx="1"/>
          </p:nvPr>
        </p:nvSpPr>
        <p:spPr/>
        <p:txBody>
          <a:bodyPr>
            <a:normAutofit fontScale="77500" lnSpcReduction="20000"/>
          </a:bodyPr>
          <a:lstStyle/>
          <a:p>
            <a:pPr marL="0" indent="0" algn="just">
              <a:buNone/>
            </a:pPr>
            <a:r>
              <a:rPr lang="ru-RU" dirty="0">
                <a:latin typeface="Times New Roman" panose="02020603050405020304" pitchFamily="18" charset="0"/>
                <a:cs typeface="Times New Roman" panose="02020603050405020304" pitchFamily="18" charset="0"/>
              </a:rPr>
              <a:t>22. Исходя из категории учащихся с ограниченными возможностями здоровья их численность в классе (группе) не должна превышать 15 человек</a:t>
            </a:r>
            <a:r>
              <a:rPr lang="ru-RU" dirty="0" smtClean="0">
                <a:latin typeface="Times New Roman" panose="02020603050405020304" pitchFamily="18" charset="0"/>
                <a:cs typeface="Times New Roman" panose="02020603050405020304" pitchFamily="18" charset="0"/>
              </a:rPr>
              <a:t>.</a:t>
            </a:r>
          </a:p>
          <a:p>
            <a:pPr marL="0" indent="0" algn="just">
              <a:buNone/>
            </a:pPr>
            <a:r>
              <a:rPr lang="ru-RU" dirty="0">
                <a:latin typeface="Times New Roman" panose="02020603050405020304" pitchFamily="18" charset="0"/>
                <a:cs typeface="Times New Roman" panose="02020603050405020304" pitchFamily="18" charset="0"/>
              </a:rPr>
              <a:t>30. Реализация адаптированных основных образовательных программ в части трудового обучения осуществляется исходя из региональных условий, ориентированных на потребность в рабочих кадрах, и с учетом индивидуальных особенностей психофизического развития, здоровья, возможностей, а также интересов учащихся с ограниченными возможностями здоровья и их родителей (законных представителей) на основе выбора профиля труда, включающего в себя подготовку учащегося для индивидуальной трудовой деятельности. </a:t>
            </a:r>
            <a:endParaRPr lang="ru-RU" dirty="0" smtClean="0">
              <a:latin typeface="Times New Roman" panose="02020603050405020304" pitchFamily="18" charset="0"/>
              <a:cs typeface="Times New Roman" panose="02020603050405020304" pitchFamily="18" charset="0"/>
            </a:endParaRPr>
          </a:p>
          <a:p>
            <a:pPr marL="0" indent="0" algn="just">
              <a:buNone/>
            </a:pPr>
            <a:r>
              <a:rPr lang="ru-RU" i="1" dirty="0" smtClean="0">
                <a:latin typeface="Times New Roman" panose="02020603050405020304" pitchFamily="18" charset="0"/>
                <a:cs typeface="Times New Roman" panose="02020603050405020304" pitchFamily="18" charset="0"/>
              </a:rPr>
              <a:t>В </a:t>
            </a:r>
            <a:r>
              <a:rPr lang="ru-RU" i="1" dirty="0">
                <a:latin typeface="Times New Roman" panose="02020603050405020304" pitchFamily="18" charset="0"/>
                <a:cs typeface="Times New Roman" panose="02020603050405020304" pitchFamily="18" charset="0"/>
              </a:rPr>
              <a:t>классы (группы) с углубленным изучением отдельных учебных предметов, предметных областей соответствующей образовательной программы принимаются учащиеся, окончившие 9 (10) класс. Квалификационные разряды выпускникам присваиваются только администрацией заинтересованного предприятия или организацией профессионального образования. Учащимся, не получившим квалификационного разряда, выдается свидетельство об обучении и характеристика с перечнем работ, которые они способны выполнять самостоятельно.</a:t>
            </a:r>
          </a:p>
        </p:txBody>
      </p:sp>
    </p:spTree>
    <p:extLst>
      <p:ext uri="{BB962C8B-B14F-4D97-AF65-F5344CB8AC3E}">
        <p14:creationId xmlns:p14="http://schemas.microsoft.com/office/powerpoint/2010/main" val="2666294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000" dirty="0">
                <a:solidFill>
                  <a:srgbClr val="FF0000"/>
                </a:solidFill>
                <a:latin typeface="Times New Roman" panose="02020603050405020304" pitchFamily="18" charset="0"/>
                <a:cs typeface="Times New Roman" panose="02020603050405020304" pitchFamily="18" charset="0"/>
              </a:rPr>
              <a:t>Приказ Минобрнауки России от 30.08.2013 № 1015 </a:t>
            </a:r>
            <a:br>
              <a:rPr lang="ru-RU" sz="2000" dirty="0">
                <a:solidFill>
                  <a:srgbClr val="FF0000"/>
                </a:solidFill>
                <a:latin typeface="Times New Roman" panose="02020603050405020304" pitchFamily="18" charset="0"/>
                <a:cs typeface="Times New Roman" panose="02020603050405020304" pitchFamily="18" charset="0"/>
              </a:rPr>
            </a:br>
            <a:r>
              <a:rPr lang="ru-RU" sz="2000" dirty="0">
                <a:solidFill>
                  <a:srgbClr val="FF0000"/>
                </a:solidFill>
                <a:latin typeface="Times New Roman" panose="02020603050405020304" pitchFamily="18" charset="0"/>
                <a:cs typeface="Times New Roman" panose="02020603050405020304" pitchFamily="18" charset="0"/>
              </a:rPr>
              <a:t>"Об утверждении Порядка организации и осуществления образовательной деятельности по основным общеобразовательным программам - образовательным программам начального общего, основного общего и среднего общего образования" (Зарегистрировано в Минюсте России 01.10.2013 № 30067)</a:t>
            </a:r>
            <a:endParaRPr lang="ru-RU" sz="2000" dirty="0"/>
          </a:p>
        </p:txBody>
      </p:sp>
      <p:sp>
        <p:nvSpPr>
          <p:cNvPr id="3" name="Объект 2"/>
          <p:cNvSpPr>
            <a:spLocks noGrp="1"/>
          </p:cNvSpPr>
          <p:nvPr>
            <p:ph idx="1"/>
          </p:nvPr>
        </p:nvSpPr>
        <p:spPr/>
        <p:txBody>
          <a:bodyPr>
            <a:normAutofit fontScale="92500" lnSpcReduction="20000"/>
          </a:bodyPr>
          <a:lstStyle/>
          <a:p>
            <a:pPr marL="0" indent="0">
              <a:buNone/>
            </a:pPr>
            <a:r>
              <a:rPr lang="ru-RU" dirty="0"/>
              <a:t>32. При организации образовательной деятельности по адаптированной основной образовательной программе создаются условия для лечебно-восстановительной работы, организации образовательной деятельности и коррекционных занятий с учетом особенностей учащихся из расчета по одной штатной единице: учителя-дефектолога (сурдопедагога, тифлопедагога) на каждые 6 - 12 учащихся с ограниченными возможностями здоровья; </a:t>
            </a:r>
            <a:endParaRPr lang="ru-RU" dirty="0" smtClean="0"/>
          </a:p>
          <a:p>
            <a:pPr marL="0" indent="0">
              <a:buNone/>
            </a:pPr>
            <a:r>
              <a:rPr lang="ru-RU" dirty="0" smtClean="0"/>
              <a:t>- учителя-логопеда </a:t>
            </a:r>
            <a:r>
              <a:rPr lang="ru-RU" dirty="0"/>
              <a:t>на каждые 6 - 12 учащихся с ограниченными возможностями здоровья; </a:t>
            </a:r>
            <a:endParaRPr lang="ru-RU" dirty="0" smtClean="0"/>
          </a:p>
          <a:p>
            <a:pPr marL="0" indent="0">
              <a:buNone/>
            </a:pPr>
            <a:r>
              <a:rPr lang="ru-RU" dirty="0" smtClean="0"/>
              <a:t>- педагога-психолога </a:t>
            </a:r>
            <a:r>
              <a:rPr lang="ru-RU" dirty="0"/>
              <a:t>на каждые 20 учащихся с ограниченными возможностями здоровья; </a:t>
            </a:r>
            <a:endParaRPr lang="ru-RU" dirty="0" smtClean="0"/>
          </a:p>
          <a:p>
            <a:pPr marL="0" indent="0">
              <a:buNone/>
            </a:pPr>
            <a:r>
              <a:rPr lang="ru-RU" smtClean="0"/>
              <a:t>- тьютора</a:t>
            </a:r>
            <a:r>
              <a:rPr lang="ru-RU" dirty="0"/>
              <a:t>, ассистента (помощника) на каждые 1 - 6 учащихся с ограниченными возможностями здоровья. </a:t>
            </a:r>
          </a:p>
        </p:txBody>
      </p:sp>
    </p:spTree>
    <p:extLst>
      <p:ext uri="{BB962C8B-B14F-4D97-AF65-F5344CB8AC3E}">
        <p14:creationId xmlns:p14="http://schemas.microsoft.com/office/powerpoint/2010/main" val="1058686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20.09.2013 N 1082 </a:t>
            </a:r>
            <a:r>
              <a:rPr lang="ru-RU" sz="2400" dirty="0" smtClean="0">
                <a:solidFill>
                  <a:srgbClr val="FF0000"/>
                </a:solidFill>
                <a:latin typeface="Times New Roman" panose="02020603050405020304" pitchFamily="18" charset="0"/>
                <a:cs typeface="Times New Roman" panose="02020603050405020304" pitchFamily="18" charset="0"/>
              </a:rPr>
              <a:t/>
            </a:r>
            <a:br>
              <a:rPr lang="ru-RU" sz="2400" dirty="0" smtClean="0">
                <a:solidFill>
                  <a:srgbClr val="FF0000"/>
                </a:solidFill>
                <a:latin typeface="Times New Roman" panose="02020603050405020304" pitchFamily="18" charset="0"/>
                <a:cs typeface="Times New Roman" panose="02020603050405020304" pitchFamily="18" charset="0"/>
              </a:rPr>
            </a:br>
            <a:r>
              <a:rPr lang="ru-RU" sz="2400" dirty="0" smtClean="0">
                <a:solidFill>
                  <a:srgbClr val="FF0000"/>
                </a:solidFill>
                <a:latin typeface="Times New Roman" panose="02020603050405020304" pitchFamily="18" charset="0"/>
                <a:cs typeface="Times New Roman" panose="02020603050405020304" pitchFamily="18" charset="0"/>
              </a:rPr>
              <a:t>"</a:t>
            </a:r>
            <a:r>
              <a:rPr lang="ru-RU" sz="2400" dirty="0">
                <a:solidFill>
                  <a:srgbClr val="FF0000"/>
                </a:solidFill>
                <a:latin typeface="Times New Roman" panose="02020603050405020304" pitchFamily="18" charset="0"/>
                <a:cs typeface="Times New Roman" panose="02020603050405020304" pitchFamily="18" charset="0"/>
              </a:rPr>
              <a:t>Об утверждении Положения о психолого-медико-педагогической комиссии" (Зарегистрировано в Минюсте России 23.10.2013 N 30242) </a:t>
            </a:r>
            <a:br>
              <a:rPr lang="ru-RU" sz="2400" dirty="0">
                <a:solidFill>
                  <a:srgbClr val="FF0000"/>
                </a:solidFill>
                <a:latin typeface="Times New Roman" panose="02020603050405020304" pitchFamily="18" charset="0"/>
                <a:cs typeface="Times New Roman" panose="02020603050405020304" pitchFamily="18" charset="0"/>
              </a:rPr>
            </a:br>
            <a:endParaRPr lang="ru-RU" sz="2400"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marL="0" indent="0" algn="just">
              <a:buNone/>
            </a:pPr>
            <a:r>
              <a:rPr lang="ru-RU" sz="2400" dirty="0">
                <a:solidFill>
                  <a:srgbClr val="FF0000"/>
                </a:solidFill>
                <a:latin typeface="Times New Roman" panose="02020603050405020304" pitchFamily="18" charset="0"/>
                <a:cs typeface="Times New Roman" panose="02020603050405020304" pitchFamily="18" charset="0"/>
              </a:rPr>
              <a:t>14. Обследование детей</a:t>
            </a:r>
            <a:r>
              <a:rPr lang="ru-RU" sz="2400" dirty="0">
                <a:latin typeface="Times New Roman" panose="02020603050405020304" pitchFamily="18" charset="0"/>
                <a:cs typeface="Times New Roman" panose="02020603050405020304" pitchFamily="18" charset="0"/>
              </a:rPr>
              <a:t>, в том числе обучающихся с ограниченными возможностями здоровья, детей-инвалидов до окончания ими образовательных организаций, реализующих основные или адаптированные общеобразовательные программы, осуществляется в комиссии по письменному заявлению родителей (законных представителей) или по направлению образовательных организаций, организаций, осуществляющих социальное обслуживание, медицинских организаций, других организаций с письменного согласия их родителей (законных представителей). </a:t>
            </a:r>
            <a:endParaRPr lang="ru-RU" sz="2400" dirty="0" smtClean="0">
              <a:latin typeface="Times New Roman" panose="02020603050405020304" pitchFamily="18" charset="0"/>
              <a:cs typeface="Times New Roman" panose="02020603050405020304" pitchFamily="18" charset="0"/>
            </a:endParaRPr>
          </a:p>
          <a:p>
            <a:pPr marL="0" indent="0" algn="just">
              <a:buNone/>
            </a:pPr>
            <a:r>
              <a:rPr lang="ru-RU" sz="2400" dirty="0" smtClean="0">
                <a:latin typeface="Times New Roman" panose="02020603050405020304" pitchFamily="18" charset="0"/>
                <a:cs typeface="Times New Roman" panose="02020603050405020304" pitchFamily="18" charset="0"/>
              </a:rPr>
              <a:t>Медицинское </a:t>
            </a:r>
            <a:r>
              <a:rPr lang="ru-RU" sz="2400" dirty="0">
                <a:latin typeface="Times New Roman" panose="02020603050405020304" pitchFamily="18" charset="0"/>
                <a:cs typeface="Times New Roman" panose="02020603050405020304" pitchFamily="18" charset="0"/>
              </a:rPr>
              <a:t>обследование детей, достигших возраста 15 лет, проводится с их согласия, если иное не установлено законодательством Российской Федерации. Обследование детей, консультирование детей и их родителей (законных представителей) специалистами комиссии осуществляются бесплатно.</a:t>
            </a:r>
          </a:p>
        </p:txBody>
      </p:sp>
    </p:spTree>
    <p:extLst>
      <p:ext uri="{BB962C8B-B14F-4D97-AF65-F5344CB8AC3E}">
        <p14:creationId xmlns:p14="http://schemas.microsoft.com/office/powerpoint/2010/main" val="4190478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20.09.2013 N 1082 </a:t>
            </a:r>
            <a:br>
              <a:rPr lang="ru-RU" sz="2400" dirty="0">
                <a:solidFill>
                  <a:srgbClr val="FF0000"/>
                </a:solidFill>
                <a:latin typeface="Times New Roman" panose="02020603050405020304" pitchFamily="18" charset="0"/>
                <a:cs typeface="Times New Roman" panose="02020603050405020304" pitchFamily="18" charset="0"/>
              </a:rPr>
            </a:br>
            <a:r>
              <a:rPr lang="ru-RU" sz="2400" dirty="0">
                <a:solidFill>
                  <a:srgbClr val="FF0000"/>
                </a:solidFill>
                <a:latin typeface="Times New Roman" panose="02020603050405020304" pitchFamily="18" charset="0"/>
                <a:cs typeface="Times New Roman" panose="02020603050405020304" pitchFamily="18" charset="0"/>
              </a:rPr>
              <a:t>"Об утверждении Положения о психолого-медико-педагогической комиссии" (Зарегистрировано в Минюсте России 23.10.2013 N 30242)</a:t>
            </a:r>
            <a:endParaRPr lang="ru-RU" sz="2400" dirty="0"/>
          </a:p>
        </p:txBody>
      </p:sp>
      <p:sp>
        <p:nvSpPr>
          <p:cNvPr id="3" name="Объект 2"/>
          <p:cNvSpPr>
            <a:spLocks noGrp="1"/>
          </p:cNvSpPr>
          <p:nvPr>
            <p:ph idx="1"/>
          </p:nvPr>
        </p:nvSpPr>
        <p:spPr/>
        <p:txBody>
          <a:bodyPr>
            <a:normAutofit fontScale="92500" lnSpcReduction="10000"/>
          </a:bodyPr>
          <a:lstStyle/>
          <a:p>
            <a:pPr marL="0" indent="0">
              <a:buNone/>
            </a:pPr>
            <a:r>
              <a:rPr lang="ru-RU" dirty="0">
                <a:solidFill>
                  <a:srgbClr val="FF0000"/>
                </a:solidFill>
                <a:latin typeface="Times New Roman" panose="02020603050405020304" pitchFamily="18" charset="0"/>
                <a:cs typeface="Times New Roman" panose="02020603050405020304" pitchFamily="18" charset="0"/>
              </a:rPr>
              <a:t>23. Заключение комиссии</a:t>
            </a:r>
            <a:r>
              <a:rPr lang="ru-RU" dirty="0">
                <a:latin typeface="Times New Roman" panose="02020603050405020304" pitchFamily="18" charset="0"/>
                <a:cs typeface="Times New Roman" panose="02020603050405020304" pitchFamily="18" charset="0"/>
              </a:rPr>
              <a:t> носит для родителей (законных представителей) детей рекомендательный характер. Представленное родителями (законными представителями) детей заключение комиссии является основанием для создания органами исполнительной власти субъектов Российской Федерации, осуществляющими государственное управление в сфере образования, и органами местного самоуправления, осуществляющими управление в сфере образования, образовательными организациями, иными органами и организациями в соответствии с их компетенцией рекомендованных в заключении условий для обучения и воспитания детей. Заключение комиссии действительно для представления в указанные органы, организации в течение календарного года с даты его подписания. </a:t>
            </a:r>
          </a:p>
        </p:txBody>
      </p:sp>
    </p:spTree>
    <p:extLst>
      <p:ext uri="{BB962C8B-B14F-4D97-AF65-F5344CB8AC3E}">
        <p14:creationId xmlns:p14="http://schemas.microsoft.com/office/powerpoint/2010/main" val="3140451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20.09.2013 N 1082 </a:t>
            </a:r>
            <a:br>
              <a:rPr lang="ru-RU" sz="2400" dirty="0">
                <a:solidFill>
                  <a:srgbClr val="FF0000"/>
                </a:solidFill>
                <a:latin typeface="Times New Roman" panose="02020603050405020304" pitchFamily="18" charset="0"/>
                <a:cs typeface="Times New Roman" panose="02020603050405020304" pitchFamily="18" charset="0"/>
              </a:rPr>
            </a:br>
            <a:r>
              <a:rPr lang="ru-RU" sz="2400" dirty="0">
                <a:solidFill>
                  <a:srgbClr val="FF0000"/>
                </a:solidFill>
                <a:latin typeface="Times New Roman" panose="02020603050405020304" pitchFamily="18" charset="0"/>
                <a:cs typeface="Times New Roman" panose="02020603050405020304" pitchFamily="18" charset="0"/>
              </a:rPr>
              <a:t>"Об утверждении Положения о психолого-медико-педагогической комиссии" (Зарегистрировано в Минюсте России 23.10.2013 N 30242)</a:t>
            </a:r>
            <a:endParaRPr lang="ru-RU" sz="2400" dirty="0"/>
          </a:p>
        </p:txBody>
      </p:sp>
      <p:sp>
        <p:nvSpPr>
          <p:cNvPr id="3" name="Объект 2"/>
          <p:cNvSpPr>
            <a:spLocks noGrp="1"/>
          </p:cNvSpPr>
          <p:nvPr>
            <p:ph idx="1"/>
          </p:nvPr>
        </p:nvSpPr>
        <p:spPr/>
        <p:txBody>
          <a:bodyPr>
            <a:normAutofit lnSpcReduction="10000"/>
          </a:bodyPr>
          <a:lstStyle/>
          <a:p>
            <a:pPr marL="0" indent="0">
              <a:buNone/>
            </a:pPr>
            <a:r>
              <a:rPr lang="ru-RU" dirty="0">
                <a:solidFill>
                  <a:srgbClr val="FF0000"/>
                </a:solidFill>
                <a:latin typeface="Times New Roman" panose="02020603050405020304" pitchFamily="18" charset="0"/>
                <a:cs typeface="Times New Roman" panose="02020603050405020304" pitchFamily="18" charset="0"/>
              </a:rPr>
              <a:t>25. Родители (законные представители) детей имеют право</a:t>
            </a:r>
            <a:r>
              <a:rPr lang="ru-RU" dirty="0" smtClean="0">
                <a:solidFill>
                  <a:srgbClr val="FF0000"/>
                </a:solidFill>
                <a:latin typeface="Times New Roman" panose="02020603050405020304" pitchFamily="18" charset="0"/>
                <a:cs typeface="Times New Roman" panose="02020603050405020304" pitchFamily="18" charset="0"/>
              </a:rPr>
              <a:t>:</a:t>
            </a:r>
          </a:p>
          <a:p>
            <a:pPr marL="0" indent="0">
              <a:buNone/>
            </a:pPr>
            <a:r>
              <a:rPr lang="ru-RU" dirty="0" smtClean="0">
                <a:solidFill>
                  <a:srgbClr val="FF0000"/>
                </a:solidFill>
                <a:latin typeface="Times New Roman" panose="02020603050405020304" pitchFamily="18" charset="0"/>
                <a:cs typeface="Times New Roman" panose="02020603050405020304" pitchFamily="18" charset="0"/>
              </a:rPr>
              <a:t>-присутствовать </a:t>
            </a:r>
            <a:r>
              <a:rPr lang="ru-RU" dirty="0">
                <a:solidFill>
                  <a:srgbClr val="FF0000"/>
                </a:solidFill>
                <a:latin typeface="Times New Roman" panose="02020603050405020304" pitchFamily="18" charset="0"/>
                <a:cs typeface="Times New Roman" panose="02020603050405020304" pitchFamily="18" charset="0"/>
              </a:rPr>
              <a:t>при обследовании </a:t>
            </a:r>
            <a:r>
              <a:rPr lang="ru-RU" dirty="0">
                <a:latin typeface="Times New Roman" panose="02020603050405020304" pitchFamily="18" charset="0"/>
                <a:cs typeface="Times New Roman" panose="02020603050405020304" pitchFamily="18" charset="0"/>
              </a:rPr>
              <a:t>детей в комиссии, обсуждении результатов обследования и вынесении комиссией заключения, высказывать свое мнение относительно рекомендаций по организации обучения и воспитания детей; </a:t>
            </a:r>
            <a:endParaRPr lang="ru-RU" dirty="0" smtClean="0">
              <a:latin typeface="Times New Roman" panose="02020603050405020304" pitchFamily="18" charset="0"/>
              <a:cs typeface="Times New Roman" panose="02020603050405020304" pitchFamily="18" charset="0"/>
            </a:endParaRPr>
          </a:p>
          <a:p>
            <a:pPr marL="0" indent="0">
              <a:buNone/>
            </a:pPr>
            <a:r>
              <a:rPr lang="ru-RU" dirty="0" smtClean="0">
                <a:solidFill>
                  <a:srgbClr val="FF0000"/>
                </a:solidFill>
                <a:latin typeface="Times New Roman" panose="02020603050405020304" pitchFamily="18" charset="0"/>
                <a:cs typeface="Times New Roman" panose="02020603050405020304" pitchFamily="18" charset="0"/>
              </a:rPr>
              <a:t>-получать </a:t>
            </a:r>
            <a:r>
              <a:rPr lang="ru-RU" dirty="0">
                <a:solidFill>
                  <a:srgbClr val="FF0000"/>
                </a:solidFill>
                <a:latin typeface="Times New Roman" panose="02020603050405020304" pitchFamily="18" charset="0"/>
                <a:cs typeface="Times New Roman" panose="02020603050405020304" pitchFamily="18" charset="0"/>
              </a:rPr>
              <a:t>консультации </a:t>
            </a:r>
            <a:r>
              <a:rPr lang="ru-RU" dirty="0">
                <a:latin typeface="Times New Roman" panose="02020603050405020304" pitchFamily="18" charset="0"/>
                <a:cs typeface="Times New Roman" panose="02020603050405020304" pitchFamily="18" charset="0"/>
              </a:rPr>
              <a:t>специалистов комиссии по вопросам обследования детей в комиссии и оказания им психолого-медико-педагогической помощи, в том числе информацию о своих правах и правах детей; </a:t>
            </a:r>
            <a:endParaRPr lang="ru-RU" dirty="0" smtClean="0">
              <a:latin typeface="Times New Roman" panose="02020603050405020304" pitchFamily="18" charset="0"/>
              <a:cs typeface="Times New Roman" panose="02020603050405020304" pitchFamily="18" charset="0"/>
            </a:endParaRPr>
          </a:p>
          <a:p>
            <a:pPr marL="0" indent="0">
              <a:buNone/>
            </a:pPr>
            <a:r>
              <a:rPr lang="ru-RU" dirty="0" smtClean="0">
                <a:solidFill>
                  <a:srgbClr val="FF0000"/>
                </a:solidFill>
                <a:latin typeface="Times New Roman" panose="02020603050405020304" pitchFamily="18" charset="0"/>
                <a:cs typeface="Times New Roman" panose="02020603050405020304" pitchFamily="18" charset="0"/>
              </a:rPr>
              <a:t>-в </a:t>
            </a:r>
            <a:r>
              <a:rPr lang="ru-RU" dirty="0">
                <a:solidFill>
                  <a:srgbClr val="FF0000"/>
                </a:solidFill>
                <a:latin typeface="Times New Roman" panose="02020603050405020304" pitchFamily="18" charset="0"/>
                <a:cs typeface="Times New Roman" panose="02020603050405020304" pitchFamily="18" charset="0"/>
              </a:rPr>
              <a:t>случае несогласия </a:t>
            </a:r>
            <a:r>
              <a:rPr lang="ru-RU" dirty="0">
                <a:latin typeface="Times New Roman" panose="02020603050405020304" pitchFamily="18" charset="0"/>
                <a:cs typeface="Times New Roman" panose="02020603050405020304" pitchFamily="18" charset="0"/>
              </a:rPr>
              <a:t>с заключением территориальной комиссии </a:t>
            </a:r>
            <a:r>
              <a:rPr lang="ru-RU" dirty="0">
                <a:solidFill>
                  <a:srgbClr val="FF0000"/>
                </a:solidFill>
                <a:latin typeface="Times New Roman" panose="02020603050405020304" pitchFamily="18" charset="0"/>
                <a:cs typeface="Times New Roman" panose="02020603050405020304" pitchFamily="18" charset="0"/>
              </a:rPr>
              <a:t>обжаловать</a:t>
            </a:r>
            <a:r>
              <a:rPr lang="ru-RU" dirty="0">
                <a:latin typeface="Times New Roman" panose="02020603050405020304" pitchFamily="18" charset="0"/>
                <a:cs typeface="Times New Roman" panose="02020603050405020304" pitchFamily="18" charset="0"/>
              </a:rPr>
              <a:t> его в центральную комиссию.</a:t>
            </a:r>
          </a:p>
        </p:txBody>
      </p:sp>
    </p:spTree>
    <p:extLst>
      <p:ext uri="{BB962C8B-B14F-4D97-AF65-F5344CB8AC3E}">
        <p14:creationId xmlns:p14="http://schemas.microsoft.com/office/powerpoint/2010/main" val="2263359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1800" b="1" dirty="0" smtClean="0">
                <a:solidFill>
                  <a:srgbClr val="FF0000"/>
                </a:solidFill>
                <a:latin typeface="Times New Roman" panose="02020603050405020304" pitchFamily="18" charset="0"/>
                <a:cs typeface="Times New Roman" panose="02020603050405020304" pitchFamily="18" charset="0"/>
              </a:rPr>
              <a:t>ПРИКАЗ</a:t>
            </a:r>
            <a:r>
              <a:rPr lang="ru-RU" sz="1800" dirty="0" smtClean="0">
                <a:solidFill>
                  <a:srgbClr val="FF0000"/>
                </a:solidFill>
                <a:latin typeface="Times New Roman" panose="02020603050405020304" pitchFamily="18" charset="0"/>
                <a:cs typeface="Times New Roman" panose="02020603050405020304" pitchFamily="18" charset="0"/>
              </a:rPr>
              <a:t> от </a:t>
            </a:r>
            <a:r>
              <a:rPr lang="ru-RU" sz="1800" dirty="0">
                <a:solidFill>
                  <a:srgbClr val="FF0000"/>
                </a:solidFill>
                <a:latin typeface="Times New Roman" panose="02020603050405020304" pitchFamily="18" charset="0"/>
                <a:cs typeface="Times New Roman" panose="02020603050405020304" pitchFamily="18" charset="0"/>
              </a:rPr>
              <a:t>19 декабря 2014 г. N </a:t>
            </a:r>
            <a:r>
              <a:rPr lang="ru-RU" sz="1800" dirty="0" smtClean="0">
                <a:solidFill>
                  <a:srgbClr val="FF0000"/>
                </a:solidFill>
                <a:latin typeface="Times New Roman" panose="02020603050405020304" pitchFamily="18" charset="0"/>
                <a:cs typeface="Times New Roman" panose="02020603050405020304" pitchFamily="18" charset="0"/>
              </a:rPr>
              <a:t>1598 ОБ </a:t>
            </a:r>
            <a:r>
              <a:rPr lang="ru-RU" sz="1800" dirty="0">
                <a:solidFill>
                  <a:srgbClr val="FF0000"/>
                </a:solidFill>
                <a:latin typeface="Times New Roman" panose="02020603050405020304" pitchFamily="18" charset="0"/>
                <a:cs typeface="Times New Roman" panose="02020603050405020304" pitchFamily="18" charset="0"/>
              </a:rPr>
              <a:t>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a:t>
            </a:r>
            <a:br>
              <a:rPr lang="ru-RU" sz="1800" dirty="0">
                <a:solidFill>
                  <a:srgbClr val="FF0000"/>
                </a:solidFill>
                <a:latin typeface="Times New Roman" panose="02020603050405020304" pitchFamily="18" charset="0"/>
                <a:cs typeface="Times New Roman" panose="02020603050405020304" pitchFamily="18" charset="0"/>
              </a:rPr>
            </a:br>
            <a:r>
              <a:rPr lang="ru-RU" sz="1800" dirty="0">
                <a:solidFill>
                  <a:srgbClr val="FF0000"/>
                </a:solidFill>
                <a:latin typeface="Times New Roman" panose="02020603050405020304" pitchFamily="18" charset="0"/>
                <a:cs typeface="Times New Roman" panose="02020603050405020304" pitchFamily="18" charset="0"/>
              </a:rPr>
              <a:t>(в ред. Приказа </a:t>
            </a:r>
            <a:r>
              <a:rPr lang="ru-RU" sz="1800" dirty="0" err="1">
                <a:solidFill>
                  <a:srgbClr val="FF0000"/>
                </a:solidFill>
                <a:latin typeface="Times New Roman" panose="02020603050405020304" pitchFamily="18" charset="0"/>
                <a:cs typeface="Times New Roman" panose="02020603050405020304" pitchFamily="18" charset="0"/>
              </a:rPr>
              <a:t>Минпросвещения</a:t>
            </a:r>
            <a:r>
              <a:rPr lang="ru-RU" sz="1800" dirty="0">
                <a:solidFill>
                  <a:srgbClr val="FF0000"/>
                </a:solidFill>
                <a:latin typeface="Times New Roman" panose="02020603050405020304" pitchFamily="18" charset="0"/>
                <a:cs typeface="Times New Roman" panose="02020603050405020304" pitchFamily="18" charset="0"/>
              </a:rPr>
              <a:t> РФ от 08.11.2022 N 955)</a:t>
            </a:r>
            <a:br>
              <a:rPr lang="ru-RU" sz="1800" dirty="0">
                <a:solidFill>
                  <a:srgbClr val="FF0000"/>
                </a:solidFill>
                <a:latin typeface="Times New Roman" panose="02020603050405020304" pitchFamily="18" charset="0"/>
                <a:cs typeface="Times New Roman" panose="02020603050405020304" pitchFamily="18" charset="0"/>
              </a:rPr>
            </a:br>
            <a:endParaRPr lang="ru-RU" sz="1800" dirty="0">
              <a:solidFill>
                <a:srgbClr val="FF000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767840" y="1825625"/>
            <a:ext cx="8952411" cy="4351338"/>
          </a:xfrm>
        </p:spPr>
        <p:txBody>
          <a:bodyPr/>
          <a:lstStyle/>
          <a:p>
            <a:pPr marL="0" indent="0">
              <a:buNone/>
            </a:pPr>
            <a:r>
              <a:rPr lang="ru-RU" dirty="0">
                <a:latin typeface="Times New Roman" panose="02020603050405020304" pitchFamily="18" charset="0"/>
                <a:cs typeface="Times New Roman" panose="02020603050405020304" pitchFamily="18" charset="0"/>
              </a:rPr>
              <a:t>1.5. Стандарт является основой объективной оценки качества образования обучающихся с ОВЗ и соответствия образовательной деятельности организации установленным требованиям.</a:t>
            </a:r>
          </a:p>
          <a:p>
            <a:pPr marL="0" indent="0">
              <a:buNone/>
            </a:pPr>
            <a:r>
              <a:rPr lang="ru-RU" dirty="0">
                <a:latin typeface="Times New Roman" panose="02020603050405020304" pitchFamily="18" charset="0"/>
                <a:cs typeface="Times New Roman" panose="02020603050405020304" pitchFamily="18" charset="0"/>
              </a:rPr>
              <a:t>1.6. В основу Стандарта для обучающихся с ОВЗ положены деятельностный и дифференцированный подходы</a:t>
            </a:r>
          </a:p>
        </p:txBody>
      </p:sp>
    </p:spTree>
    <p:extLst>
      <p:ext uri="{BB962C8B-B14F-4D97-AF65-F5344CB8AC3E}">
        <p14:creationId xmlns:p14="http://schemas.microsoft.com/office/powerpoint/2010/main" val="115398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000" b="1" dirty="0">
                <a:solidFill>
                  <a:srgbClr val="FF0000"/>
                </a:solidFill>
                <a:latin typeface="Times New Roman" panose="02020603050405020304" pitchFamily="18" charset="0"/>
                <a:cs typeface="Times New Roman" panose="02020603050405020304" pitchFamily="18" charset="0"/>
              </a:rPr>
              <a:t>ПРИКАЗ</a:t>
            </a:r>
            <a:r>
              <a:rPr lang="ru-RU" sz="2000" dirty="0">
                <a:solidFill>
                  <a:srgbClr val="FF0000"/>
                </a:solidFill>
                <a:latin typeface="Times New Roman" panose="02020603050405020304" pitchFamily="18" charset="0"/>
                <a:cs typeface="Times New Roman" panose="02020603050405020304" pitchFamily="18" charset="0"/>
              </a:rPr>
              <a:t> от 19 декабря 2014 г. N 1598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a:t>
            </a:r>
            <a:br>
              <a:rPr lang="ru-RU" sz="2000" dirty="0">
                <a:solidFill>
                  <a:srgbClr val="FF0000"/>
                </a:solidFill>
                <a:latin typeface="Times New Roman" panose="02020603050405020304" pitchFamily="18" charset="0"/>
                <a:cs typeface="Times New Roman" panose="02020603050405020304" pitchFamily="18" charset="0"/>
              </a:rPr>
            </a:br>
            <a:r>
              <a:rPr lang="ru-RU" sz="2000" dirty="0">
                <a:solidFill>
                  <a:srgbClr val="FF0000"/>
                </a:solidFill>
                <a:latin typeface="Times New Roman" panose="02020603050405020304" pitchFamily="18" charset="0"/>
                <a:cs typeface="Times New Roman" panose="02020603050405020304" pitchFamily="18" charset="0"/>
              </a:rPr>
              <a:t>(в ред. Приказа </a:t>
            </a:r>
            <a:r>
              <a:rPr lang="ru-RU" sz="2000" dirty="0" err="1">
                <a:solidFill>
                  <a:srgbClr val="FF0000"/>
                </a:solidFill>
                <a:latin typeface="Times New Roman" panose="02020603050405020304" pitchFamily="18" charset="0"/>
                <a:cs typeface="Times New Roman" panose="02020603050405020304" pitchFamily="18" charset="0"/>
              </a:rPr>
              <a:t>Минпросвещения</a:t>
            </a:r>
            <a:r>
              <a:rPr lang="ru-RU" sz="2000" dirty="0">
                <a:solidFill>
                  <a:srgbClr val="FF0000"/>
                </a:solidFill>
                <a:latin typeface="Times New Roman" panose="02020603050405020304" pitchFamily="18" charset="0"/>
                <a:cs typeface="Times New Roman" panose="02020603050405020304" pitchFamily="18" charset="0"/>
              </a:rPr>
              <a:t> РФ от 08.11.2022 N 955)</a:t>
            </a:r>
            <a:br>
              <a:rPr lang="ru-RU" sz="2000" dirty="0">
                <a:solidFill>
                  <a:srgbClr val="FF0000"/>
                </a:solidFill>
                <a:latin typeface="Times New Roman" panose="02020603050405020304" pitchFamily="18" charset="0"/>
                <a:cs typeface="Times New Roman" panose="02020603050405020304" pitchFamily="18" charset="0"/>
              </a:rPr>
            </a:br>
            <a:endParaRPr lang="ru-RU" sz="2000" dirty="0"/>
          </a:p>
        </p:txBody>
      </p:sp>
      <p:sp>
        <p:nvSpPr>
          <p:cNvPr id="3" name="Объект 2"/>
          <p:cNvSpPr>
            <a:spLocks noGrp="1"/>
          </p:cNvSpPr>
          <p:nvPr>
            <p:ph idx="1"/>
          </p:nvPr>
        </p:nvSpPr>
        <p:spPr/>
        <p:txBody>
          <a:bodyPr>
            <a:normAutofit fontScale="62500" lnSpcReduction="20000"/>
          </a:bodyPr>
          <a:lstStyle/>
          <a:p>
            <a:pPr marL="0" indent="0">
              <a:buNone/>
            </a:pPr>
            <a:r>
              <a:rPr lang="ru-RU" b="1" dirty="0">
                <a:solidFill>
                  <a:srgbClr val="FF0000"/>
                </a:solidFill>
                <a:latin typeface="Times New Roman" panose="02020603050405020304" pitchFamily="18" charset="0"/>
                <a:cs typeface="Times New Roman" panose="02020603050405020304" pitchFamily="18" charset="0"/>
              </a:rPr>
              <a:t>1.8. Стандарт направлен на решение следующих задач образования обучающихся с ОВЗ:</a:t>
            </a:r>
          </a:p>
          <a:p>
            <a:pPr marL="0" indent="0">
              <a:buNone/>
            </a:pPr>
            <a:r>
              <a:rPr lang="ru-RU" dirty="0" smtClean="0">
                <a:latin typeface="Times New Roman" panose="02020603050405020304" pitchFamily="18" charset="0"/>
                <a:cs typeface="Times New Roman" panose="02020603050405020304" pitchFamily="18" charset="0"/>
              </a:rPr>
              <a:t>- формирование </a:t>
            </a:r>
            <a:r>
              <a:rPr lang="ru-RU" dirty="0">
                <a:latin typeface="Times New Roman" panose="02020603050405020304" pitchFamily="18" charset="0"/>
                <a:cs typeface="Times New Roman" panose="02020603050405020304" pitchFamily="18" charset="0"/>
              </a:rPr>
              <a:t>общей культуры, обеспечивающей разностороннее развитие их личности (нравственно-эстетическое, социально-личностное, интеллектуальное, физическое);</a:t>
            </a:r>
          </a:p>
          <a:p>
            <a:pPr marL="0" indent="0">
              <a:buNone/>
            </a:pPr>
            <a:r>
              <a:rPr lang="ru-RU" dirty="0" smtClean="0">
                <a:latin typeface="Times New Roman" panose="02020603050405020304" pitchFamily="18" charset="0"/>
                <a:cs typeface="Times New Roman" panose="02020603050405020304" pitchFamily="18" charset="0"/>
              </a:rPr>
              <a:t>- охрана </a:t>
            </a:r>
            <a:r>
              <a:rPr lang="ru-RU" dirty="0">
                <a:latin typeface="Times New Roman" panose="02020603050405020304" pitchFamily="18" charset="0"/>
                <a:cs typeface="Times New Roman" panose="02020603050405020304" pitchFamily="18" charset="0"/>
              </a:rPr>
              <a:t>и укрепление физического и психического здоровья детей, в том числе их социального и эмоционального благополучия;</a:t>
            </a:r>
          </a:p>
          <a:p>
            <a:pPr marL="0" indent="0">
              <a:buNone/>
            </a:pPr>
            <a:r>
              <a:rPr lang="ru-RU" dirty="0" smtClean="0">
                <a:latin typeface="Times New Roman" panose="02020603050405020304" pitchFamily="18" charset="0"/>
                <a:cs typeface="Times New Roman" panose="02020603050405020304" pitchFamily="18" charset="0"/>
              </a:rPr>
              <a:t>- формирование </a:t>
            </a:r>
            <a:r>
              <a:rPr lang="ru-RU" dirty="0">
                <a:latin typeface="Times New Roman" panose="02020603050405020304" pitchFamily="18" charset="0"/>
                <a:cs typeface="Times New Roman" panose="02020603050405020304" pitchFamily="18" charset="0"/>
              </a:rPr>
              <a:t>основ гражданской идентичности и мировоззрения обучающихся в соответствии с принятыми в семье и обществе духовно-нравственными и социокультурными ценностями;</a:t>
            </a:r>
          </a:p>
          <a:p>
            <a:pPr marL="0" indent="0">
              <a:buNone/>
            </a:pPr>
            <a:r>
              <a:rPr lang="ru-RU" dirty="0" smtClean="0">
                <a:latin typeface="Times New Roman" panose="02020603050405020304" pitchFamily="18" charset="0"/>
                <a:cs typeface="Times New Roman" panose="02020603050405020304" pitchFamily="18" charset="0"/>
              </a:rPr>
              <a:t>- формирование </a:t>
            </a:r>
            <a:r>
              <a:rPr lang="ru-RU" dirty="0">
                <a:latin typeface="Times New Roman" panose="02020603050405020304" pitchFamily="18" charset="0"/>
                <a:cs typeface="Times New Roman" panose="02020603050405020304" pitchFamily="18" charset="0"/>
              </a:rPr>
              <a:t>основ учебной деятельности;</a:t>
            </a:r>
          </a:p>
          <a:p>
            <a:pPr marL="0" indent="0">
              <a:buNone/>
            </a:pPr>
            <a:r>
              <a:rPr lang="ru-RU" dirty="0" smtClean="0">
                <a:latin typeface="Times New Roman" panose="02020603050405020304" pitchFamily="18" charset="0"/>
                <a:cs typeface="Times New Roman" panose="02020603050405020304" pitchFamily="18" charset="0"/>
              </a:rPr>
              <a:t>- создание </a:t>
            </a:r>
            <a:r>
              <a:rPr lang="ru-RU" dirty="0">
                <a:latin typeface="Times New Roman" panose="02020603050405020304" pitchFamily="18" charset="0"/>
                <a:cs typeface="Times New Roman" panose="02020603050405020304" pitchFamily="18" charset="0"/>
              </a:rPr>
              <a:t>специальных условий для получения образования &lt;4&gt; в соответствии с возрастными, индивидуальными особенностями и особыми образовательными потребностями, развитие способностей и творческого потенциала каждого обучающегося как субъекта отношений в сфере образования;</a:t>
            </a:r>
          </a:p>
          <a:p>
            <a:pPr marL="0" indent="0">
              <a:buNone/>
            </a:pPr>
            <a:r>
              <a:rPr lang="ru-RU" dirty="0" smtClean="0">
                <a:latin typeface="Times New Roman" panose="02020603050405020304" pitchFamily="18" charset="0"/>
                <a:cs typeface="Times New Roman" panose="02020603050405020304" pitchFamily="18" charset="0"/>
              </a:rPr>
              <a:t>- обеспечение </a:t>
            </a:r>
            <a:r>
              <a:rPr lang="ru-RU" dirty="0">
                <a:latin typeface="Times New Roman" panose="02020603050405020304" pitchFamily="18" charset="0"/>
                <a:cs typeface="Times New Roman" panose="02020603050405020304" pitchFamily="18" charset="0"/>
              </a:rPr>
              <a:t>вариативности и разнообразия содержания АООП </a:t>
            </a:r>
            <a:r>
              <a:rPr lang="ru-RU" dirty="0" smtClean="0">
                <a:latin typeface="Times New Roman" panose="02020603050405020304" pitchFamily="18" charset="0"/>
                <a:cs typeface="Times New Roman" panose="02020603050405020304" pitchFamily="18" charset="0"/>
              </a:rPr>
              <a:t>и </a:t>
            </a:r>
            <a:r>
              <a:rPr lang="ru-RU" dirty="0">
                <a:latin typeface="Times New Roman" panose="02020603050405020304" pitchFamily="18" charset="0"/>
                <a:cs typeface="Times New Roman" panose="02020603050405020304" pitchFamily="18" charset="0"/>
              </a:rPr>
              <a:t>организационных форм получения образования обучающимися с учетом их образовательных потребностей, способностей и состояния здоровья, типологических и индивидуальных особенностей;</a:t>
            </a:r>
          </a:p>
          <a:p>
            <a:pPr marL="0" indent="0">
              <a:buNone/>
            </a:pPr>
            <a:r>
              <a:rPr lang="ru-RU" dirty="0" smtClean="0">
                <a:latin typeface="Times New Roman" panose="02020603050405020304" pitchFamily="18" charset="0"/>
                <a:cs typeface="Times New Roman" panose="02020603050405020304" pitchFamily="18" charset="0"/>
              </a:rPr>
              <a:t>- формирование </a:t>
            </a:r>
            <a:r>
              <a:rPr lang="ru-RU" dirty="0">
                <a:latin typeface="Times New Roman" panose="02020603050405020304" pitchFamily="18" charset="0"/>
                <a:cs typeface="Times New Roman" panose="02020603050405020304" pitchFamily="18" charset="0"/>
              </a:rPr>
              <a:t>социокультурной и образовательной среды с учетом общих и особых образовательных потребностей разных групп обучающихся.</a:t>
            </a:r>
          </a:p>
          <a:p>
            <a:endParaRPr lang="ru-RU" dirty="0"/>
          </a:p>
        </p:txBody>
      </p:sp>
    </p:spTree>
    <p:extLst>
      <p:ext uri="{BB962C8B-B14F-4D97-AF65-F5344CB8AC3E}">
        <p14:creationId xmlns:p14="http://schemas.microsoft.com/office/powerpoint/2010/main" val="3948646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000" b="1" dirty="0">
                <a:solidFill>
                  <a:srgbClr val="FF0000"/>
                </a:solidFill>
                <a:latin typeface="Times New Roman" panose="02020603050405020304" pitchFamily="18" charset="0"/>
                <a:cs typeface="Times New Roman" panose="02020603050405020304" pitchFamily="18" charset="0"/>
              </a:rPr>
              <a:t>ПРИКАЗ</a:t>
            </a:r>
            <a:r>
              <a:rPr lang="ru-RU" sz="2000" dirty="0">
                <a:solidFill>
                  <a:srgbClr val="FF0000"/>
                </a:solidFill>
                <a:latin typeface="Times New Roman" panose="02020603050405020304" pitchFamily="18" charset="0"/>
                <a:cs typeface="Times New Roman" panose="02020603050405020304" pitchFamily="18" charset="0"/>
              </a:rPr>
              <a:t> от 19 декабря 2014 г. N 1598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a:t>
            </a:r>
            <a:br>
              <a:rPr lang="ru-RU" sz="2000" dirty="0">
                <a:solidFill>
                  <a:srgbClr val="FF0000"/>
                </a:solidFill>
                <a:latin typeface="Times New Roman" panose="02020603050405020304" pitchFamily="18" charset="0"/>
                <a:cs typeface="Times New Roman" panose="02020603050405020304" pitchFamily="18" charset="0"/>
              </a:rPr>
            </a:br>
            <a:r>
              <a:rPr lang="ru-RU" sz="2000" dirty="0">
                <a:solidFill>
                  <a:srgbClr val="FF0000"/>
                </a:solidFill>
                <a:latin typeface="Times New Roman" panose="02020603050405020304" pitchFamily="18" charset="0"/>
                <a:cs typeface="Times New Roman" panose="02020603050405020304" pitchFamily="18" charset="0"/>
              </a:rPr>
              <a:t>(в ред. Приказа </a:t>
            </a:r>
            <a:r>
              <a:rPr lang="ru-RU" sz="2000" dirty="0" err="1">
                <a:solidFill>
                  <a:srgbClr val="FF0000"/>
                </a:solidFill>
                <a:latin typeface="Times New Roman" panose="02020603050405020304" pitchFamily="18" charset="0"/>
                <a:cs typeface="Times New Roman" panose="02020603050405020304" pitchFamily="18" charset="0"/>
              </a:rPr>
              <a:t>Минпросвещения</a:t>
            </a:r>
            <a:r>
              <a:rPr lang="ru-RU" sz="2000" dirty="0">
                <a:solidFill>
                  <a:srgbClr val="FF0000"/>
                </a:solidFill>
                <a:latin typeface="Times New Roman" panose="02020603050405020304" pitchFamily="18" charset="0"/>
                <a:cs typeface="Times New Roman" panose="02020603050405020304" pitchFamily="18" charset="0"/>
              </a:rPr>
              <a:t> РФ от 08.11.2022 N 955)</a:t>
            </a:r>
            <a:br>
              <a:rPr lang="ru-RU" sz="2000" dirty="0">
                <a:solidFill>
                  <a:srgbClr val="FF0000"/>
                </a:solidFill>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77500" lnSpcReduction="20000"/>
          </a:bodyPr>
          <a:lstStyle/>
          <a:p>
            <a:pPr marL="0" indent="0">
              <a:buNone/>
            </a:pPr>
            <a:r>
              <a:rPr lang="ru-RU" sz="2400" dirty="0">
                <a:latin typeface="Times New Roman" panose="02020603050405020304" pitchFamily="18" charset="0"/>
                <a:cs typeface="Times New Roman" panose="02020603050405020304" pitchFamily="18" charset="0"/>
              </a:rPr>
              <a:t>2.2. АООП </a:t>
            </a:r>
            <a:r>
              <a:rPr lang="ru-RU" sz="2400" dirty="0" smtClean="0">
                <a:latin typeface="Times New Roman" panose="02020603050405020304" pitchFamily="18" charset="0"/>
                <a:cs typeface="Times New Roman" panose="02020603050405020304" pitchFamily="18" charset="0"/>
              </a:rPr>
              <a:t>для </a:t>
            </a:r>
            <a:r>
              <a:rPr lang="ru-RU" sz="2400" dirty="0">
                <a:latin typeface="Times New Roman" panose="02020603050405020304" pitchFamily="18" charset="0"/>
                <a:cs typeface="Times New Roman" panose="02020603050405020304" pitchFamily="18" charset="0"/>
              </a:rPr>
              <a:t>обучающихся с ОВЗ самостоятельно разрабатывается в соответствии со Стандартом и федеральной АООП НОО и утверждается организацией &lt;5&gt;. (в ред. Приказа </a:t>
            </a:r>
            <a:r>
              <a:rPr lang="ru-RU" sz="2400" dirty="0" err="1">
                <a:latin typeface="Times New Roman" panose="02020603050405020304" pitchFamily="18" charset="0"/>
                <a:cs typeface="Times New Roman" panose="02020603050405020304" pitchFamily="18" charset="0"/>
              </a:rPr>
              <a:t>Минпросвещения</a:t>
            </a:r>
            <a:r>
              <a:rPr lang="ru-RU" sz="2400" dirty="0">
                <a:latin typeface="Times New Roman" panose="02020603050405020304" pitchFamily="18" charset="0"/>
                <a:cs typeface="Times New Roman" panose="02020603050405020304" pitchFamily="18" charset="0"/>
              </a:rPr>
              <a:t> РФ </a:t>
            </a:r>
            <a:r>
              <a:rPr lang="ru-RU" sz="2400" u="sng" dirty="0">
                <a:latin typeface="Times New Roman" panose="02020603050405020304" pitchFamily="18" charset="0"/>
                <a:cs typeface="Times New Roman" panose="02020603050405020304" pitchFamily="18" charset="0"/>
                <a:hlinkClick r:id="rId2"/>
              </a:rPr>
              <a:t>от 08.11.2022 N 955</a:t>
            </a:r>
            <a:r>
              <a:rPr lang="ru-RU" sz="2400" dirty="0">
                <a:latin typeface="Times New Roman" panose="02020603050405020304" pitchFamily="18" charset="0"/>
                <a:cs typeface="Times New Roman" panose="02020603050405020304" pitchFamily="18" charset="0"/>
              </a:rPr>
              <a:t>)</a:t>
            </a:r>
          </a:p>
          <a:p>
            <a:pPr marL="0" indent="0">
              <a:buNone/>
            </a:pPr>
            <a:r>
              <a:rPr lang="ru-RU" sz="2400" dirty="0">
                <a:latin typeface="Times New Roman" panose="02020603050405020304" pitchFamily="18" charset="0"/>
                <a:cs typeface="Times New Roman" panose="02020603050405020304" pitchFamily="18" charset="0"/>
              </a:rPr>
              <a:t>2.6. АООП </a:t>
            </a:r>
            <a:r>
              <a:rPr lang="ru-RU" sz="2400" dirty="0" smtClean="0">
                <a:latin typeface="Times New Roman" panose="02020603050405020304" pitchFamily="18" charset="0"/>
                <a:cs typeface="Times New Roman" panose="02020603050405020304" pitchFamily="18" charset="0"/>
              </a:rPr>
              <a:t>включает </a:t>
            </a:r>
            <a:r>
              <a:rPr lang="ru-RU" sz="2400" dirty="0">
                <a:latin typeface="Times New Roman" panose="02020603050405020304" pitchFamily="18" charset="0"/>
                <a:cs typeface="Times New Roman" panose="02020603050405020304" pitchFamily="18" charset="0"/>
              </a:rPr>
              <a:t>обязательную часть и часть, формируемую участниками образовательных отношений.</a:t>
            </a:r>
          </a:p>
          <a:p>
            <a:pPr marL="0" indent="0">
              <a:buNone/>
            </a:pPr>
            <a:r>
              <a:rPr lang="ru-RU" sz="2400" dirty="0">
                <a:latin typeface="Times New Roman" panose="02020603050405020304" pitchFamily="18" charset="0"/>
                <a:cs typeface="Times New Roman" panose="02020603050405020304" pitchFamily="18" charset="0"/>
              </a:rPr>
              <a:t>Соотношение частей определяется дифференцированно в зависимости от варианта АООП НОО и составляет: </a:t>
            </a:r>
            <a:r>
              <a:rPr lang="ru-RU" sz="2400" dirty="0">
                <a:solidFill>
                  <a:srgbClr val="FF0000"/>
                </a:solidFill>
                <a:latin typeface="Times New Roman" panose="02020603050405020304" pitchFamily="18" charset="0"/>
                <a:cs typeface="Times New Roman" panose="02020603050405020304" pitchFamily="18" charset="0"/>
              </a:rPr>
              <a:t>80% и 20%, 70% и 30% или 60% и 40%, </a:t>
            </a:r>
            <a:r>
              <a:rPr lang="ru-RU" sz="2400" dirty="0">
                <a:latin typeface="Times New Roman" panose="02020603050405020304" pitchFamily="18" charset="0"/>
                <a:cs typeface="Times New Roman" panose="02020603050405020304" pitchFamily="18" charset="0"/>
              </a:rPr>
              <a:t>которые указаны в приложениях N </a:t>
            </a:r>
            <a:r>
              <a:rPr lang="ru-RU" sz="2400" dirty="0" err="1">
                <a:latin typeface="Times New Roman" panose="02020603050405020304" pitchFamily="18" charset="0"/>
                <a:cs typeface="Times New Roman" panose="02020603050405020304" pitchFamily="18" charset="0"/>
              </a:rPr>
              <a:t>N</a:t>
            </a:r>
            <a:r>
              <a:rPr lang="ru-RU" sz="2400" dirty="0">
                <a:latin typeface="Times New Roman" panose="02020603050405020304" pitchFamily="18" charset="0"/>
                <a:cs typeface="Times New Roman" panose="02020603050405020304" pitchFamily="18" charset="0"/>
              </a:rPr>
              <a:t> 1 - 8 к настоящему Стандарту.</a:t>
            </a:r>
          </a:p>
          <a:p>
            <a:pPr marL="0" indent="0">
              <a:buNone/>
            </a:pPr>
            <a:r>
              <a:rPr lang="ru-RU" sz="2400" dirty="0">
                <a:latin typeface="Times New Roman" panose="02020603050405020304" pitchFamily="18" charset="0"/>
                <a:cs typeface="Times New Roman" panose="02020603050405020304" pitchFamily="18" charset="0"/>
              </a:rPr>
              <a:t>2.9.3. Учебный план обеспечивает введение в действие и реализацию требований Стандарта, определяет общий объем нагрузки и максимальный объем аудиторной нагрузки обучающихся, состав и структуру обязательных предметных и коррекционно-развивающей областей по классам (годам обучения).</a:t>
            </a:r>
          </a:p>
          <a:p>
            <a:pPr marL="0" indent="0">
              <a:buNone/>
            </a:pPr>
            <a:r>
              <a:rPr lang="ru-RU" sz="2400" dirty="0">
                <a:latin typeface="Times New Roman" panose="02020603050405020304" pitchFamily="18" charset="0"/>
                <a:cs typeface="Times New Roman" panose="02020603050405020304" pitchFamily="18" charset="0"/>
              </a:rPr>
              <a:t>АООП </a:t>
            </a:r>
            <a:r>
              <a:rPr lang="ru-RU" sz="2400" dirty="0" smtClean="0">
                <a:latin typeface="Times New Roman" panose="02020603050405020304" pitchFamily="18" charset="0"/>
                <a:cs typeface="Times New Roman" panose="02020603050405020304" pitchFamily="18" charset="0"/>
              </a:rPr>
              <a:t>может </a:t>
            </a:r>
            <a:r>
              <a:rPr lang="ru-RU" sz="2400" dirty="0">
                <a:latin typeface="Times New Roman" panose="02020603050405020304" pitchFamily="18" charset="0"/>
                <a:cs typeface="Times New Roman" panose="02020603050405020304" pitchFamily="18" charset="0"/>
              </a:rPr>
              <a:t>включать как один, так и несколько учебных планов</a:t>
            </a:r>
            <a:r>
              <a:rPr lang="ru-RU" sz="2400" dirty="0" smtClean="0">
                <a:latin typeface="Times New Roman" panose="02020603050405020304" pitchFamily="18" charset="0"/>
                <a:cs typeface="Times New Roman" panose="02020603050405020304" pitchFamily="18" charset="0"/>
              </a:rPr>
              <a:t>.</a:t>
            </a:r>
          </a:p>
          <a:p>
            <a:pPr marL="0" indent="0">
              <a:buNone/>
            </a:pPr>
            <a:r>
              <a:rPr lang="ru-RU" sz="2400" dirty="0" smtClean="0">
                <a:latin typeface="Times New Roman" panose="02020603050405020304" pitchFamily="18" charset="0"/>
                <a:cs typeface="Times New Roman" panose="02020603050405020304" pitchFamily="18" charset="0"/>
              </a:rPr>
              <a:t>(Часть </a:t>
            </a:r>
            <a:r>
              <a:rPr lang="ru-RU" sz="2400" dirty="0">
                <a:latin typeface="Times New Roman" panose="02020603050405020304" pitchFamily="18" charset="0"/>
                <a:cs typeface="Times New Roman" panose="02020603050405020304" pitchFamily="18" charset="0"/>
              </a:rPr>
              <a:t>Учебного плана, формируемая участниками образовательных отношений, включает часы на внеурочную деятельность (10 часов в неделю), предназначенные для реализации направлений внеурочной деятельности (не более 5 часов в неделю), и часы на коррекционно-развивающую область (не менее 5 часов в неделю</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219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000" b="1" dirty="0">
                <a:solidFill>
                  <a:srgbClr val="FF0000"/>
                </a:solidFill>
                <a:latin typeface="Times New Roman" panose="02020603050405020304" pitchFamily="18" charset="0"/>
                <a:cs typeface="Times New Roman" panose="02020603050405020304" pitchFamily="18" charset="0"/>
              </a:rPr>
              <a:t>ПРИКАЗ</a:t>
            </a:r>
            <a:r>
              <a:rPr lang="ru-RU" sz="2000" dirty="0">
                <a:solidFill>
                  <a:srgbClr val="FF0000"/>
                </a:solidFill>
                <a:latin typeface="Times New Roman" panose="02020603050405020304" pitchFamily="18" charset="0"/>
                <a:cs typeface="Times New Roman" panose="02020603050405020304" pitchFamily="18" charset="0"/>
              </a:rPr>
              <a:t> от 19 декабря 2014 г. N 1598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a:t>
            </a:r>
            <a:br>
              <a:rPr lang="ru-RU" sz="2000" dirty="0">
                <a:solidFill>
                  <a:srgbClr val="FF0000"/>
                </a:solidFill>
                <a:latin typeface="Times New Roman" panose="02020603050405020304" pitchFamily="18" charset="0"/>
                <a:cs typeface="Times New Roman" panose="02020603050405020304" pitchFamily="18" charset="0"/>
              </a:rPr>
            </a:br>
            <a:r>
              <a:rPr lang="ru-RU" sz="2000" dirty="0">
                <a:solidFill>
                  <a:srgbClr val="FF0000"/>
                </a:solidFill>
                <a:latin typeface="Times New Roman" panose="02020603050405020304" pitchFamily="18" charset="0"/>
                <a:cs typeface="Times New Roman" panose="02020603050405020304" pitchFamily="18" charset="0"/>
              </a:rPr>
              <a:t>(в ред. Приказа </a:t>
            </a:r>
            <a:r>
              <a:rPr lang="ru-RU" sz="2000" dirty="0" err="1">
                <a:solidFill>
                  <a:srgbClr val="FF0000"/>
                </a:solidFill>
                <a:latin typeface="Times New Roman" panose="02020603050405020304" pitchFamily="18" charset="0"/>
                <a:cs typeface="Times New Roman" panose="02020603050405020304" pitchFamily="18" charset="0"/>
              </a:rPr>
              <a:t>Минпросвещения</a:t>
            </a:r>
            <a:r>
              <a:rPr lang="ru-RU" sz="2000" dirty="0">
                <a:solidFill>
                  <a:srgbClr val="FF0000"/>
                </a:solidFill>
                <a:latin typeface="Times New Roman" panose="02020603050405020304" pitchFamily="18" charset="0"/>
                <a:cs typeface="Times New Roman" panose="02020603050405020304" pitchFamily="18" charset="0"/>
              </a:rPr>
              <a:t> РФ от 08.11.2022 N 955)</a:t>
            </a:r>
            <a:br>
              <a:rPr lang="ru-RU" sz="2000" dirty="0">
                <a:solidFill>
                  <a:srgbClr val="FF0000"/>
                </a:solidFill>
                <a:latin typeface="Times New Roman" panose="02020603050405020304" pitchFamily="18" charset="0"/>
                <a:cs typeface="Times New Roman" panose="02020603050405020304" pitchFamily="18" charset="0"/>
              </a:rPr>
            </a:br>
            <a:endParaRPr lang="ru-RU" sz="2000" dirty="0"/>
          </a:p>
        </p:txBody>
      </p:sp>
      <p:sp>
        <p:nvSpPr>
          <p:cNvPr id="3" name="Объект 2"/>
          <p:cNvSpPr>
            <a:spLocks noGrp="1"/>
          </p:cNvSpPr>
          <p:nvPr>
            <p:ph idx="1"/>
          </p:nvPr>
        </p:nvSpPr>
        <p:spPr/>
        <p:txBody>
          <a:bodyPr>
            <a:normAutofit fontScale="92500" lnSpcReduction="10000"/>
          </a:bodyPr>
          <a:lstStyle/>
          <a:p>
            <a:pPr marL="0" indent="0" algn="just">
              <a:buNone/>
            </a:pPr>
            <a:r>
              <a:rPr lang="ru-RU" dirty="0">
                <a:solidFill>
                  <a:srgbClr val="FF0000"/>
                </a:solidFill>
                <a:latin typeface="Times New Roman" panose="02020603050405020304" pitchFamily="18" charset="0"/>
                <a:cs typeface="Times New Roman" panose="02020603050405020304" pitchFamily="18" charset="0"/>
              </a:rPr>
              <a:t>4.1. Стандарт </a:t>
            </a:r>
            <a:r>
              <a:rPr lang="ru-RU" dirty="0">
                <a:latin typeface="Times New Roman" panose="02020603050405020304" pitchFamily="18" charset="0"/>
                <a:cs typeface="Times New Roman" panose="02020603050405020304" pitchFamily="18" charset="0"/>
              </a:rPr>
              <a:t>устанавливает требования к личностным, </a:t>
            </a:r>
            <a:r>
              <a:rPr lang="ru-RU" dirty="0" err="1">
                <a:latin typeface="Times New Roman" panose="02020603050405020304" pitchFamily="18" charset="0"/>
                <a:cs typeface="Times New Roman" panose="02020603050405020304" pitchFamily="18" charset="0"/>
              </a:rPr>
              <a:t>метапредметным</a:t>
            </a:r>
            <a:r>
              <a:rPr lang="ru-RU" dirty="0">
                <a:latin typeface="Times New Roman" panose="02020603050405020304" pitchFamily="18" charset="0"/>
                <a:cs typeface="Times New Roman" panose="02020603050405020304" pitchFamily="18" charset="0"/>
              </a:rPr>
              <a:t> и предметным результатам освоения обучающимися с ОВЗ разных вариантов </a:t>
            </a:r>
            <a:r>
              <a:rPr lang="ru-RU" dirty="0" smtClean="0">
                <a:latin typeface="Times New Roman" panose="02020603050405020304" pitchFamily="18" charset="0"/>
                <a:cs typeface="Times New Roman" panose="02020603050405020304" pitchFamily="18" charset="0"/>
              </a:rPr>
              <a:t>АООП, </a:t>
            </a:r>
            <a:r>
              <a:rPr lang="ru-RU" dirty="0">
                <a:latin typeface="Times New Roman" panose="02020603050405020304" pitchFamily="18" charset="0"/>
                <a:cs typeface="Times New Roman" panose="02020603050405020304" pitchFamily="18" charset="0"/>
              </a:rPr>
              <a:t>указанных в приложениях N </a:t>
            </a:r>
            <a:r>
              <a:rPr lang="ru-RU" dirty="0" err="1">
                <a:latin typeface="Times New Roman" panose="02020603050405020304" pitchFamily="18" charset="0"/>
                <a:cs typeface="Times New Roman" panose="02020603050405020304" pitchFamily="18" charset="0"/>
              </a:rPr>
              <a:t>N</a:t>
            </a:r>
            <a:r>
              <a:rPr lang="ru-RU" dirty="0">
                <a:latin typeface="Times New Roman" panose="02020603050405020304" pitchFamily="18" charset="0"/>
                <a:cs typeface="Times New Roman" panose="02020603050405020304" pitchFamily="18" charset="0"/>
              </a:rPr>
              <a:t> 1 - 8 к настоящему Стандарту.</a:t>
            </a:r>
          </a:p>
          <a:p>
            <a:pPr marL="0" indent="0" algn="just">
              <a:buNone/>
            </a:pPr>
            <a:r>
              <a:rPr lang="ru-RU" dirty="0">
                <a:latin typeface="Times New Roman" panose="02020603050405020304" pitchFamily="18" charset="0"/>
                <a:cs typeface="Times New Roman" panose="02020603050405020304" pitchFamily="18" charset="0"/>
              </a:rPr>
              <a:t>В зависимости от варианта АООП НОО Стандарт может устанавливать требования только к личностным и предметным результатам в соответствии с приложениями N </a:t>
            </a:r>
            <a:r>
              <a:rPr lang="ru-RU" dirty="0" err="1">
                <a:latin typeface="Times New Roman" panose="02020603050405020304" pitchFamily="18" charset="0"/>
                <a:cs typeface="Times New Roman" panose="02020603050405020304" pitchFamily="18" charset="0"/>
              </a:rPr>
              <a:t>N</a:t>
            </a:r>
            <a:r>
              <a:rPr lang="ru-RU" dirty="0">
                <a:latin typeface="Times New Roman" panose="02020603050405020304" pitchFamily="18" charset="0"/>
                <a:cs typeface="Times New Roman" panose="02020603050405020304" pitchFamily="18" charset="0"/>
              </a:rPr>
              <a:t> 1 - 8 к настоящему Стандарту</a:t>
            </a:r>
            <a:r>
              <a:rPr lang="ru-RU" dirty="0" smtClean="0">
                <a:latin typeface="Times New Roman" panose="02020603050405020304" pitchFamily="18" charset="0"/>
                <a:cs typeface="Times New Roman" panose="02020603050405020304" pitchFamily="18" charset="0"/>
              </a:rPr>
              <a:t>.</a:t>
            </a:r>
          </a:p>
          <a:p>
            <a:pPr marL="0" indent="0" algn="just">
              <a:buNone/>
            </a:pPr>
            <a:r>
              <a:rPr lang="ru-RU" dirty="0">
                <a:solidFill>
                  <a:srgbClr val="FF0000"/>
                </a:solidFill>
                <a:latin typeface="Times New Roman" panose="02020603050405020304" pitchFamily="18" charset="0"/>
                <a:cs typeface="Times New Roman" panose="02020603050405020304" pitchFamily="18" charset="0"/>
              </a:rPr>
              <a:t>4.5. Стандарт </a:t>
            </a:r>
            <a:r>
              <a:rPr lang="ru-RU" dirty="0">
                <a:latin typeface="Times New Roman" panose="02020603050405020304" pitchFamily="18" charset="0"/>
                <a:cs typeface="Times New Roman" panose="02020603050405020304" pitchFamily="18" charset="0"/>
              </a:rPr>
              <a:t>устанавливает дифференцированные требования к результатам освоения АООП </a:t>
            </a: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соответствии с особыми образовательными потребностями разных групп обучающихся с ОВЗ.</a:t>
            </a:r>
          </a:p>
          <a:p>
            <a:pPr marL="0" indent="0" algn="just">
              <a:buNone/>
            </a:pPr>
            <a:r>
              <a:rPr lang="ru-RU" dirty="0">
                <a:solidFill>
                  <a:srgbClr val="FF0000"/>
                </a:solidFill>
                <a:latin typeface="Times New Roman" panose="02020603050405020304" pitchFamily="18" charset="0"/>
                <a:cs typeface="Times New Roman" panose="02020603050405020304" pitchFamily="18" charset="0"/>
              </a:rPr>
              <a:t>4.6. Итоговая </a:t>
            </a:r>
            <a:r>
              <a:rPr lang="ru-RU" dirty="0">
                <a:latin typeface="Times New Roman" panose="02020603050405020304" pitchFamily="18" charset="0"/>
                <a:cs typeface="Times New Roman" panose="02020603050405020304" pitchFamily="18" charset="0"/>
              </a:rPr>
              <a:t>оценка качества освоения обучающимися с ОВЗ АООП </a:t>
            </a:r>
            <a:r>
              <a:rPr lang="ru-RU" dirty="0" smtClean="0">
                <a:latin typeface="Times New Roman" panose="02020603050405020304" pitchFamily="18" charset="0"/>
                <a:cs typeface="Times New Roman" panose="02020603050405020304" pitchFamily="18" charset="0"/>
              </a:rPr>
              <a:t>осуществляется </a:t>
            </a:r>
            <a:r>
              <a:rPr lang="ru-RU" dirty="0">
                <a:latin typeface="Times New Roman" panose="02020603050405020304" pitchFamily="18" charset="0"/>
                <a:cs typeface="Times New Roman" panose="02020603050405020304" pitchFamily="18" charset="0"/>
              </a:rPr>
              <a:t>организацией.</a:t>
            </a:r>
          </a:p>
          <a:p>
            <a:pPr marL="0" indent="0">
              <a:buNone/>
            </a:pPr>
            <a:endParaRPr lang="ru-RU" dirty="0"/>
          </a:p>
          <a:p>
            <a:endParaRPr lang="ru-RU" dirty="0"/>
          </a:p>
        </p:txBody>
      </p:sp>
    </p:spTree>
    <p:extLst>
      <p:ext uri="{BB962C8B-B14F-4D97-AF65-F5344CB8AC3E}">
        <p14:creationId xmlns:p14="http://schemas.microsoft.com/office/powerpoint/2010/main" val="3509913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a:t>
            </a:r>
          </a:p>
        </p:txBody>
      </p:sp>
      <p:sp>
        <p:nvSpPr>
          <p:cNvPr id="3" name="Объект 2"/>
          <p:cNvSpPr>
            <a:spLocks noGrp="1"/>
          </p:cNvSpPr>
          <p:nvPr>
            <p:ph idx="1"/>
          </p:nvPr>
        </p:nvSpPr>
        <p:spPr>
          <a:xfrm>
            <a:off x="1254034" y="1825625"/>
            <a:ext cx="10099766" cy="4351338"/>
          </a:xfrm>
        </p:spPr>
        <p:txBody>
          <a:bodyPr>
            <a:normAutofit fontScale="70000" lnSpcReduction="20000"/>
          </a:bodyPr>
          <a:lstStyle/>
          <a:p>
            <a:pPr marL="0" indent="0">
              <a:buNone/>
            </a:pPr>
            <a:r>
              <a:rPr lang="ru-RU" dirty="0">
                <a:latin typeface="Times New Roman" panose="02020603050405020304" pitchFamily="18" charset="0"/>
                <a:cs typeface="Times New Roman" panose="02020603050405020304" pitchFamily="18" charset="0"/>
              </a:rPr>
              <a:t>1.1. Федеральный государственный образовательный стандарт образования обучающихся с умственной отсталостью (интеллектуальными нарушениями) - (далее - Стандарт) представляет собой совокупность обязательных требований при реализации адаптированных основных общеобразовательных программ (далее - АООП) в организациях, осуществляющих образовательную деятельность (далее - организация). </a:t>
            </a:r>
            <a:endParaRPr lang="ru-RU" dirty="0" smtClean="0">
              <a:latin typeface="Times New Roman" panose="02020603050405020304" pitchFamily="18" charset="0"/>
              <a:cs typeface="Times New Roman" panose="02020603050405020304" pitchFamily="18" charset="0"/>
            </a:endParaRPr>
          </a:p>
          <a:p>
            <a:pPr marL="0" indent="0">
              <a:buNone/>
            </a:pPr>
            <a:r>
              <a:rPr lang="ru-RU" dirty="0" smtClean="0">
                <a:latin typeface="Times New Roman" panose="02020603050405020304" pitchFamily="18" charset="0"/>
                <a:cs typeface="Times New Roman" panose="02020603050405020304" pitchFamily="18" charset="0"/>
              </a:rPr>
              <a:t>- Предметом </a:t>
            </a:r>
            <a:r>
              <a:rPr lang="ru-RU" dirty="0">
                <a:latin typeface="Times New Roman" panose="02020603050405020304" pitchFamily="18" charset="0"/>
                <a:cs typeface="Times New Roman" panose="02020603050405020304" pitchFamily="18" charset="0"/>
              </a:rPr>
              <a:t>регулирования Стандарта являются отношения в сфере образования следующих групп обучающихся с умственной отсталостью (интеллектуальными нарушениями): легкой умственной отсталостью (интеллектуальными нарушениями), умеренной, тяжелой, глубокой умственной отсталостью (интеллектуальными нарушениями), тяжелыми и множественными нарушениями развития. </a:t>
            </a:r>
            <a:endParaRPr lang="ru-RU" dirty="0" smtClean="0">
              <a:latin typeface="Times New Roman" panose="02020603050405020304" pitchFamily="18" charset="0"/>
              <a:cs typeface="Times New Roman" panose="02020603050405020304" pitchFamily="18" charset="0"/>
            </a:endParaRPr>
          </a:p>
          <a:p>
            <a:pPr marL="0" indent="0">
              <a:buNone/>
            </a:pPr>
            <a:r>
              <a:rPr lang="ru-RU" dirty="0" smtClean="0">
                <a:latin typeface="Times New Roman" panose="02020603050405020304" pitchFamily="18" charset="0"/>
                <a:cs typeface="Times New Roman" panose="02020603050405020304" pitchFamily="18" charset="0"/>
              </a:rPr>
              <a:t>- АООП </a:t>
            </a:r>
            <a:r>
              <a:rPr lang="ru-RU" dirty="0">
                <a:latin typeface="Times New Roman" panose="02020603050405020304" pitchFamily="18" charset="0"/>
                <a:cs typeface="Times New Roman" panose="02020603050405020304" pitchFamily="18" charset="0"/>
              </a:rPr>
              <a:t>разрабатывается на основе Стандарта с учетом особенностей указанных групп обучающихся умственной отсталостью (интеллектуальными их психофизического развития, индивидуальных возможностей и обеспечивает коррекцию нарушений развития и их социальную адаптацию. нарушениями</a:t>
            </a:r>
            <a:r>
              <a:rPr lang="ru-RU" dirty="0" smtClean="0">
                <a:latin typeface="Times New Roman" panose="02020603050405020304" pitchFamily="18" charset="0"/>
                <a:cs typeface="Times New Roman" panose="02020603050405020304" pitchFamily="18" charset="0"/>
              </a:rPr>
              <a:t>) </a:t>
            </a:r>
          </a:p>
          <a:p>
            <a:pPr marL="0" indent="0">
              <a:buNone/>
            </a:pPr>
            <a:r>
              <a:rPr lang="ru-RU" dirty="0" smtClean="0">
                <a:latin typeface="Times New Roman" panose="02020603050405020304" pitchFamily="18" charset="0"/>
                <a:cs typeface="Times New Roman" panose="02020603050405020304" pitchFamily="18" charset="0"/>
              </a:rPr>
              <a:t>- Положения </a:t>
            </a:r>
            <a:r>
              <a:rPr lang="ru-RU" dirty="0">
                <a:latin typeface="Times New Roman" panose="02020603050405020304" pitchFamily="18" charset="0"/>
                <a:cs typeface="Times New Roman" panose="02020603050405020304" pitchFamily="18" charset="0"/>
              </a:rPr>
              <a:t>настоящего Стандарта могут использоваться родителями (законными представителями) при получении обучающимися с умственной отсталостью (интеллектуальными нарушениями) образования в форме семейного образования, а также на дому или в медицинских организациях.</a:t>
            </a:r>
          </a:p>
        </p:txBody>
      </p:sp>
    </p:spTree>
    <p:extLst>
      <p:ext uri="{BB962C8B-B14F-4D97-AF65-F5344CB8AC3E}">
        <p14:creationId xmlns:p14="http://schemas.microsoft.com/office/powerpoint/2010/main" val="1297123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a:t>
            </a:r>
            <a:endParaRPr lang="ru-RU" sz="2400" dirty="0"/>
          </a:p>
        </p:txBody>
      </p:sp>
      <p:sp>
        <p:nvSpPr>
          <p:cNvPr id="3" name="Объект 2"/>
          <p:cNvSpPr>
            <a:spLocks noGrp="1"/>
          </p:cNvSpPr>
          <p:nvPr>
            <p:ph idx="1"/>
          </p:nvPr>
        </p:nvSpPr>
        <p:spPr>
          <a:xfrm>
            <a:off x="1584960" y="1825625"/>
            <a:ext cx="9204960" cy="4351338"/>
          </a:xfrm>
        </p:spPr>
        <p:txBody>
          <a:bodyPr>
            <a:normAutofit lnSpcReduction="10000"/>
          </a:bodyPr>
          <a:lstStyle/>
          <a:p>
            <a:pPr marL="0" indent="0" algn="just">
              <a:buNone/>
            </a:pPr>
            <a:r>
              <a:rPr lang="ru-RU" dirty="0">
                <a:latin typeface="Times New Roman" panose="02020603050405020304" pitchFamily="18" charset="0"/>
                <a:cs typeface="Times New Roman" panose="02020603050405020304" pitchFamily="18" charset="0"/>
              </a:rPr>
              <a:t>1.13. Стандарт устанавливает сроки освоения АООП обучающимися с умственной отсталостью (интеллектуальными нарушениями</a:t>
            </a:r>
            <a:r>
              <a:rPr lang="ru-RU" dirty="0" smtClean="0">
                <a:latin typeface="Times New Roman" panose="02020603050405020304" pitchFamily="18" charset="0"/>
                <a:cs typeface="Times New Roman" panose="02020603050405020304" pitchFamily="18" charset="0"/>
              </a:rPr>
              <a:t>). </a:t>
            </a:r>
          </a:p>
          <a:p>
            <a:pPr marL="0" indent="0" algn="just">
              <a:buNone/>
            </a:pPr>
            <a:r>
              <a:rPr lang="ru-RU" dirty="0" smtClean="0">
                <a:latin typeface="Times New Roman" panose="02020603050405020304" pitchFamily="18" charset="0"/>
                <a:cs typeface="Times New Roman" panose="02020603050405020304" pitchFamily="18" charset="0"/>
              </a:rPr>
              <a:t>1.14</a:t>
            </a:r>
            <a:r>
              <a:rPr lang="ru-RU" dirty="0">
                <a:latin typeface="Times New Roman" panose="02020603050405020304" pitchFamily="18" charset="0"/>
                <a:cs typeface="Times New Roman" panose="02020603050405020304" pitchFamily="18" charset="0"/>
              </a:rPr>
              <a:t>. Стандарт предусматривает возможность гибкой смены образовательного маршрута, программ и условий получения образования обучающимися с умственной отсталостью (интеллектуальными нарушениями) на основе комплексной оценки личностных и предметных результатов освоения АООП, заключения психолого-медико-педагогической комиссии (далее - ПМПК) и согласия родителей (законных представителей).</a:t>
            </a:r>
          </a:p>
        </p:txBody>
      </p:sp>
    </p:spTree>
    <p:extLst>
      <p:ext uri="{BB962C8B-B14F-4D97-AF65-F5344CB8AC3E}">
        <p14:creationId xmlns:p14="http://schemas.microsoft.com/office/powerpoint/2010/main" val="3726114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a:t>
            </a:r>
            <a:endParaRPr lang="ru-RU" sz="2400" dirty="0"/>
          </a:p>
        </p:txBody>
      </p:sp>
      <p:sp>
        <p:nvSpPr>
          <p:cNvPr id="3" name="Объект 2"/>
          <p:cNvSpPr>
            <a:spLocks noGrp="1"/>
          </p:cNvSpPr>
          <p:nvPr>
            <p:ph idx="1"/>
          </p:nvPr>
        </p:nvSpPr>
        <p:spPr>
          <a:xfrm>
            <a:off x="1828800" y="2185851"/>
            <a:ext cx="8752114" cy="3991112"/>
          </a:xfrm>
        </p:spPr>
        <p:txBody>
          <a:bodyPr/>
          <a:lstStyle/>
          <a:p>
            <a:pPr marL="0" indent="0">
              <a:buNone/>
            </a:pPr>
            <a:r>
              <a:rPr lang="ru-RU" dirty="0">
                <a:latin typeface="Times New Roman" panose="02020603050405020304" pitchFamily="18" charset="0"/>
                <a:cs typeface="Times New Roman" panose="02020603050405020304" pitchFamily="18" charset="0"/>
              </a:rPr>
              <a:t>2.6. АООП включает обязательную часть и часть, формируемую участниками </a:t>
            </a:r>
            <a:r>
              <a:rPr lang="ru-RU" dirty="0" smtClean="0">
                <a:latin typeface="Times New Roman" panose="02020603050405020304" pitchFamily="18" charset="0"/>
                <a:cs typeface="Times New Roman" panose="02020603050405020304" pitchFamily="18" charset="0"/>
              </a:rPr>
              <a:t>образовательных </a:t>
            </a:r>
            <a:r>
              <a:rPr lang="ru-RU" dirty="0">
                <a:latin typeface="Times New Roman" panose="02020603050405020304" pitchFamily="18" charset="0"/>
                <a:cs typeface="Times New Roman" panose="02020603050405020304" pitchFamily="18" charset="0"/>
              </a:rPr>
              <a:t>отношений </a:t>
            </a:r>
            <a:endParaRPr lang="ru-RU" dirty="0" smtClean="0">
              <a:latin typeface="Times New Roman" panose="02020603050405020304" pitchFamily="18" charset="0"/>
              <a:cs typeface="Times New Roman" panose="02020603050405020304" pitchFamily="18" charset="0"/>
            </a:endParaRPr>
          </a:p>
          <a:p>
            <a:pPr marL="0" indent="0">
              <a:buNone/>
            </a:pPr>
            <a:r>
              <a:rPr lang="ru-RU" dirty="0" smtClean="0">
                <a:latin typeface="Times New Roman" panose="02020603050405020304" pitchFamily="18" charset="0"/>
                <a:cs typeface="Times New Roman" panose="02020603050405020304" pitchFamily="18" charset="0"/>
              </a:rPr>
              <a:t>- Соотношение </a:t>
            </a:r>
            <a:r>
              <a:rPr lang="ru-RU" dirty="0">
                <a:latin typeface="Times New Roman" panose="02020603050405020304" pitchFamily="18" charset="0"/>
                <a:cs typeface="Times New Roman" panose="02020603050405020304" pitchFamily="18" charset="0"/>
              </a:rPr>
              <a:t>частей определяется дифференцированно в зависимости от варианта АООП и составляет не менее 70% и не более 30%, не менее 60% и не более 40% (в соответствии с приложением к настоящему Стандарту). </a:t>
            </a:r>
          </a:p>
        </p:txBody>
      </p:sp>
    </p:spTree>
    <p:extLst>
      <p:ext uri="{BB962C8B-B14F-4D97-AF65-F5344CB8AC3E}">
        <p14:creationId xmlns:p14="http://schemas.microsoft.com/office/powerpoint/2010/main" val="3840459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a:t>
            </a:r>
            <a:endParaRPr lang="ru-RU" sz="2400" dirty="0"/>
          </a:p>
        </p:txBody>
      </p:sp>
      <p:sp>
        <p:nvSpPr>
          <p:cNvPr id="3" name="Объект 2"/>
          <p:cNvSpPr>
            <a:spLocks noGrp="1"/>
          </p:cNvSpPr>
          <p:nvPr>
            <p:ph idx="1"/>
          </p:nvPr>
        </p:nvSpPr>
        <p:spPr>
          <a:xfrm>
            <a:off x="1184366" y="1825625"/>
            <a:ext cx="9849394" cy="4351338"/>
          </a:xfrm>
        </p:spPr>
        <p:txBody>
          <a:bodyPr>
            <a:normAutofit fontScale="85000" lnSpcReduction="20000"/>
          </a:bodyPr>
          <a:lstStyle/>
          <a:p>
            <a:pPr marL="0" indent="0" algn="just">
              <a:buNone/>
            </a:pPr>
            <a:r>
              <a:rPr lang="ru-RU" dirty="0">
                <a:latin typeface="Times New Roman" panose="02020603050405020304" pitchFamily="18" charset="0"/>
                <a:cs typeface="Times New Roman" panose="02020603050405020304" pitchFamily="18" charset="0"/>
              </a:rPr>
              <a:t>2.8. АООП должна содержать три раздела: целевой, содержательный и организационный </a:t>
            </a:r>
            <a:endParaRPr lang="ru-RU" dirty="0" smtClean="0">
              <a:latin typeface="Times New Roman" panose="02020603050405020304" pitchFamily="18" charset="0"/>
              <a:cs typeface="Times New Roman" panose="02020603050405020304" pitchFamily="18" charset="0"/>
            </a:endParaRPr>
          </a:p>
          <a:p>
            <a:pPr marL="0" indent="0" algn="just">
              <a:buNone/>
            </a:pPr>
            <a:r>
              <a:rPr lang="ru-RU" dirty="0" smtClean="0">
                <a:latin typeface="Times New Roman" panose="02020603050405020304" pitchFamily="18" charset="0"/>
                <a:cs typeface="Times New Roman" panose="02020603050405020304" pitchFamily="18" charset="0"/>
              </a:rPr>
              <a:t>- Целевой </a:t>
            </a:r>
            <a:r>
              <a:rPr lang="ru-RU" dirty="0">
                <a:latin typeface="Times New Roman" panose="02020603050405020304" pitchFamily="18" charset="0"/>
                <a:cs typeface="Times New Roman" panose="02020603050405020304" pitchFamily="18" charset="0"/>
              </a:rPr>
              <a:t>раздел определяет общее назначение, цели, задачи и планируемые результаты реализации АООП, а также способы определения достижения этих целей и результатов. </a:t>
            </a:r>
            <a:endParaRPr lang="ru-RU" dirty="0" smtClean="0">
              <a:latin typeface="Times New Roman" panose="02020603050405020304" pitchFamily="18" charset="0"/>
              <a:cs typeface="Times New Roman" panose="02020603050405020304" pitchFamily="18" charset="0"/>
            </a:endParaRPr>
          </a:p>
          <a:p>
            <a:pPr marL="0" indent="0" algn="just">
              <a:buNone/>
            </a:pPr>
            <a:r>
              <a:rPr lang="ru-RU" dirty="0" smtClean="0">
                <a:latin typeface="Times New Roman" panose="02020603050405020304" pitchFamily="18" charset="0"/>
                <a:cs typeface="Times New Roman" panose="02020603050405020304" pitchFamily="18" charset="0"/>
              </a:rPr>
              <a:t>- Содержательный </a:t>
            </a:r>
            <a:r>
              <a:rPr lang="ru-RU" dirty="0">
                <a:latin typeface="Times New Roman" panose="02020603050405020304" pitchFamily="18" charset="0"/>
                <a:cs typeface="Times New Roman" panose="02020603050405020304" pitchFamily="18" charset="0"/>
              </a:rPr>
              <a:t>раздел определяет общее содержание образования обучающихся с умственной отсталостью (интеллектуальными нарушениями) и включает следующие программы, ориентированные на достижение личностных и предметных </a:t>
            </a:r>
            <a:r>
              <a:rPr lang="ru-RU" dirty="0" smtClean="0">
                <a:latin typeface="Times New Roman" panose="02020603050405020304" pitchFamily="18" charset="0"/>
                <a:cs typeface="Times New Roman" panose="02020603050405020304" pitchFamily="18" charset="0"/>
              </a:rPr>
              <a:t>результатов</a:t>
            </a:r>
            <a:endParaRPr lang="ru-RU" dirty="0">
              <a:latin typeface="Times New Roman" panose="02020603050405020304" pitchFamily="18" charset="0"/>
              <a:cs typeface="Times New Roman" panose="02020603050405020304" pitchFamily="18" charset="0"/>
            </a:endParaRPr>
          </a:p>
          <a:p>
            <a:pPr marL="0" indent="0" algn="just">
              <a:buNone/>
            </a:pPr>
            <a:r>
              <a:rPr lang="ru-RU" dirty="0" smtClean="0">
                <a:latin typeface="Times New Roman" panose="02020603050405020304" pitchFamily="18" charset="0"/>
                <a:cs typeface="Times New Roman" panose="02020603050405020304" pitchFamily="18" charset="0"/>
              </a:rPr>
              <a:t>- Организационный </a:t>
            </a:r>
            <a:r>
              <a:rPr lang="ru-RU" dirty="0">
                <a:latin typeface="Times New Roman" panose="02020603050405020304" pitchFamily="18" charset="0"/>
                <a:cs typeface="Times New Roman" panose="02020603050405020304" pitchFamily="18" charset="0"/>
              </a:rPr>
              <a:t>раздел определяет общие рамки организации </a:t>
            </a:r>
            <a:r>
              <a:rPr lang="ru-RU" dirty="0" smtClean="0">
                <a:latin typeface="Times New Roman" panose="02020603050405020304" pitchFamily="18" charset="0"/>
                <a:cs typeface="Times New Roman" panose="02020603050405020304" pitchFamily="18" charset="0"/>
              </a:rPr>
              <a:t>образовательного </a:t>
            </a:r>
            <a:r>
              <a:rPr lang="ru-RU" dirty="0">
                <a:latin typeface="Times New Roman" panose="02020603050405020304" pitchFamily="18" charset="0"/>
                <a:cs typeface="Times New Roman" panose="02020603050405020304" pitchFamily="18" charset="0"/>
              </a:rPr>
              <a:t>процесса, а также механизмы реализации АООП. </a:t>
            </a:r>
            <a:endParaRPr lang="ru-RU" dirty="0" smtClean="0">
              <a:latin typeface="Times New Roman" panose="02020603050405020304" pitchFamily="18" charset="0"/>
              <a:cs typeface="Times New Roman" panose="02020603050405020304" pitchFamily="18" charset="0"/>
            </a:endParaRPr>
          </a:p>
          <a:p>
            <a:pPr marL="0" indent="0" algn="just">
              <a:buNone/>
            </a:pPr>
            <a:r>
              <a:rPr lang="ru-RU" dirty="0" smtClean="0">
                <a:latin typeface="Times New Roman" panose="02020603050405020304" pitchFamily="18" charset="0"/>
                <a:cs typeface="Times New Roman" panose="02020603050405020304" pitchFamily="18" charset="0"/>
              </a:rPr>
              <a:t>- Учебный </a:t>
            </a:r>
            <a:r>
              <a:rPr lang="ru-RU" dirty="0">
                <a:latin typeface="Times New Roman" panose="02020603050405020304" pitchFamily="18" charset="0"/>
                <a:cs typeface="Times New Roman" panose="02020603050405020304" pitchFamily="18" charset="0"/>
              </a:rPr>
              <a:t>план является основным организационным механизмом реализации АООП. </a:t>
            </a:r>
          </a:p>
        </p:txBody>
      </p:sp>
    </p:spTree>
    <p:extLst>
      <p:ext uri="{BB962C8B-B14F-4D97-AF65-F5344CB8AC3E}">
        <p14:creationId xmlns:p14="http://schemas.microsoft.com/office/powerpoint/2010/main" val="336008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dirty="0">
                <a:solidFill>
                  <a:srgbClr val="FF0000"/>
                </a:solidFill>
                <a:latin typeface="Times New Roman" panose="02020603050405020304" pitchFamily="18" charset="0"/>
                <a:cs typeface="Times New Roman" panose="02020603050405020304" pitchFamily="18" charset="0"/>
              </a:rPr>
              <a:t>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a:t>
            </a:r>
            <a:endParaRPr lang="ru-RU" sz="2400" dirty="0"/>
          </a:p>
        </p:txBody>
      </p:sp>
      <p:sp>
        <p:nvSpPr>
          <p:cNvPr id="3" name="Объект 2"/>
          <p:cNvSpPr>
            <a:spLocks noGrp="1"/>
          </p:cNvSpPr>
          <p:nvPr>
            <p:ph idx="1"/>
          </p:nvPr>
        </p:nvSpPr>
        <p:spPr>
          <a:xfrm>
            <a:off x="1532709" y="2551611"/>
            <a:ext cx="9405258" cy="3625352"/>
          </a:xfrm>
        </p:spPr>
        <p:txBody>
          <a:bodyPr/>
          <a:lstStyle/>
          <a:p>
            <a:pPr marL="0" indent="0" algn="just">
              <a:buNone/>
            </a:pPr>
            <a:r>
              <a:rPr lang="ru-RU" dirty="0">
                <a:latin typeface="Times New Roman" panose="02020603050405020304" pitchFamily="18" charset="0"/>
                <a:cs typeface="Times New Roman" panose="02020603050405020304" pitchFamily="18" charset="0"/>
              </a:rPr>
              <a:t>4.1. Стандарт устанавливает требования к личностным и предметным результатам освоения обучающимися с умственной отсталостью (интеллектуальными нарушениями) двух вариантов АООП (в соответствии с приложением к настоящему Стандарту). </a:t>
            </a:r>
          </a:p>
        </p:txBody>
      </p:sp>
    </p:spTree>
    <p:extLst>
      <p:ext uri="{BB962C8B-B14F-4D97-AF65-F5344CB8AC3E}">
        <p14:creationId xmlns:p14="http://schemas.microsoft.com/office/powerpoint/2010/main" val="23291411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2814</Words>
  <Application>Microsoft Office PowerPoint</Application>
  <PresentationFormat>Широкоэкранный</PresentationFormat>
  <Paragraphs>98</Paragraphs>
  <Slides>23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23</vt:i4>
      </vt:variant>
    </vt:vector>
  </HeadingPairs>
  <TitlesOfParts>
    <vt:vector size="28" baseType="lpstr">
      <vt:lpstr>Arial</vt:lpstr>
      <vt:lpstr>Calibri</vt:lpstr>
      <vt:lpstr>Calibri Light</vt:lpstr>
      <vt:lpstr>Times New Roman</vt:lpstr>
      <vt:lpstr>Тема Office</vt:lpstr>
      <vt:lpstr>Нормативно-правовое обеспечение инклюзивного образования</vt:lpstr>
      <vt:lpstr>Федеральный закон от 29.12.2012 N 273-ФЗ  (ред. от 23.05.2025)  "Об образовании в Российской Федерации" </vt:lpstr>
      <vt:lpstr>Федеральный закон от 29.12.2012 N 273-ФЗ (ред. от 23.05.2025) "Об образовании в Российской Федерации" </vt:lpstr>
      <vt:lpstr>Федеральный закон от 29.12.2012 N 273-ФЗ (ред. от 23.05.2025) "Об образовании в Российской Федерации" </vt:lpstr>
      <vt:lpstr>Федеральный закон от 29.12.2012 N 273-ФЗ (ред. от 23.05.2025) "Об образовании в Российской Федерации" </vt:lpstr>
      <vt:lpstr>Федеральный закон от 29.12.2012 N 273-ФЗ (ред. от 23.05.2025) "Об образовании в Российской Федерации" </vt:lpstr>
      <vt:lpstr>Федеральный закон от 29.12.2012 N 273-ФЗ (ред. от 23.05.2025) "Об образовании в Российской Федерации" </vt:lpstr>
      <vt:lpstr>Федеральный закон от 29.12.2012 N 273-ФЗ (ред. от 23.05.2025) "Об образовании в Российской Федерации" </vt:lpstr>
      <vt:lpstr>Федеральный закон от 29.12.2012 N 273-ФЗ (ред. от 23.05.2025) "Об образовании в Российской Федерации" </vt:lpstr>
      <vt:lpstr>Приказ Минобрнауки России от 30.08.2013 № 1015  "Об утверждении Порядка организации и осуществления образовательной деятельности по основным общеобразовательным программам - образовательным программам начального общего, основного общего и среднего общего образования" (Зарегистрировано в Минюсте России 01.10.2013 № 30067)</vt:lpstr>
      <vt:lpstr>Приказ Минобрнауки России от 30.08.2013 № 1015  "Об утверждении Порядка организации и осуществления образовательной деятельности по основным общеобразовательным программам - образовательным программам начального общего, основного общего и среднего общего образования" (Зарегистрировано в Минюсте России 01.10.2013 № 30067)</vt:lpstr>
      <vt:lpstr>Приказ Минобрнауки России от 20.09.2013 N 1082  "Об утверждении Положения о психолого-медико-педагогической комиссии" (Зарегистрировано в Минюсте России 23.10.2013 N 30242)  </vt:lpstr>
      <vt:lpstr>Приказ Минобрнауки России от 20.09.2013 N 1082  "Об утверждении Положения о психолого-медико-педагогической комиссии" (Зарегистрировано в Минюсте России 23.10.2013 N 30242)</vt:lpstr>
      <vt:lpstr>Приказ Минобрнауки России от 20.09.2013 N 1082  "Об утверждении Положения о психолого-медико-педагогической комиссии" (Зарегистрировано в Минюсте России 23.10.2013 N 30242)</vt:lpstr>
      <vt:lpstr>ПРИКАЗ от 19 декабря 2014 г. N 1598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 (в ред. Приказа Минпросвещения РФ от 08.11.2022 N 955) </vt:lpstr>
      <vt:lpstr>ПРИКАЗ от 19 декабря 2014 г. N 1598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 (в ред. Приказа Минпросвещения РФ от 08.11.2022 N 955) </vt:lpstr>
      <vt:lpstr>ПРИКАЗ от 19 декабря 2014 г. N 1598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 (в ред. Приказа Минпросвещения РФ от 08.11.2022 N 955) </vt:lpstr>
      <vt:lpstr>ПРИКАЗ от 19 декабря 2014 г. N 1598 ОБ УТВЕРЖДЕНИИ ФЕДЕРАЛЬНОГО ГОСУДАРСТВЕННОГО ОБРАЗОВАТЕЛЬНОГО СТАНДАРТА НАЧАЛЬНОГО ОБЩЕГО ОБРАЗОВАНИЯ ОБУЧАЮЩИХСЯ С ОГРАНИЧЕННЫМИ ВОЗМОЖНОСТЯМИ ЗДОРОВЬЯ (в ред. Приказа Минпросвещения РФ от 08.11.2022 N 955) </vt:lpstr>
      <vt:lpstr>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vt:lpstr>
      <vt:lpstr>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vt:lpstr>
      <vt:lpstr>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vt:lpstr>
      <vt:lpstr>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vt:lpstr>
      <vt:lpstr>Приказ Минобрнауки России от 19.12.2014 N 1599 (ред. от 08.11.2022) "Об утверждении федерального государственного образовательного стандарта образования обучающихся с умственной отсталостью (интеллектуальными нарушениями)" (Зарегистрировано в Минюсте России 03.02.2015 N 35850)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Admin</dc:creator>
  <cp:lastModifiedBy>Admin</cp:lastModifiedBy>
  <cp:revision>14</cp:revision>
  <dcterms:created xsi:type="dcterms:W3CDTF">2025-09-21T16:36:54Z</dcterms:created>
  <dcterms:modified xsi:type="dcterms:W3CDTF">2025-10-06T14:30:58Z</dcterms:modified>
</cp:coreProperties>
</file>